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58" r:id="rId6"/>
    <p:sldId id="270" r:id="rId7"/>
    <p:sldId id="271" r:id="rId8"/>
    <p:sldId id="272" r:id="rId9"/>
    <p:sldId id="274" r:id="rId10"/>
    <p:sldId id="275" r:id="rId11"/>
    <p:sldId id="277" r:id="rId12"/>
    <p:sldId id="278" r:id="rId13"/>
    <p:sldId id="279"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6" r:id="rId29"/>
    <p:sldId id="297" r:id="rId30"/>
    <p:sldId id="29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CC99FF"/>
    <a:srgbClr val="CC00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443265-9374-4DD7-83BD-226E40D6595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362255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3265-9374-4DD7-83BD-226E40D6595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265434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3265-9374-4DD7-83BD-226E40D6595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76470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3265-9374-4DD7-83BD-226E40D6595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15163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3265-9374-4DD7-83BD-226E40D65953}"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119556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443265-9374-4DD7-83BD-226E40D6595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4922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443265-9374-4DD7-83BD-226E40D65953}"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339605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443265-9374-4DD7-83BD-226E40D65953}"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193391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43265-9374-4DD7-83BD-226E40D65953}"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720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3265-9374-4DD7-83BD-226E40D6595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286158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3265-9374-4DD7-83BD-226E40D65953}"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784-94E1-4607-B984-7E32738F91B4}" type="slidenum">
              <a:rPr lang="en-US" smtClean="0"/>
              <a:t>‹#›</a:t>
            </a:fld>
            <a:endParaRPr lang="en-US"/>
          </a:p>
        </p:txBody>
      </p:sp>
    </p:spTree>
    <p:extLst>
      <p:ext uri="{BB962C8B-B14F-4D97-AF65-F5344CB8AC3E}">
        <p14:creationId xmlns:p14="http://schemas.microsoft.com/office/powerpoint/2010/main" val="187850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43265-9374-4DD7-83BD-226E40D65953}" type="datetimeFigureOut">
              <a:rPr lang="en-US" smtClean="0"/>
              <a:t>9/18/2021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22784-94E1-4607-B984-7E32738F91B4}" type="slidenum">
              <a:rPr lang="en-US" smtClean="0"/>
              <a:t>‹#›</a:t>
            </a:fld>
            <a:endParaRPr lang="en-US"/>
          </a:p>
        </p:txBody>
      </p:sp>
    </p:spTree>
    <p:extLst>
      <p:ext uri="{BB962C8B-B14F-4D97-AF65-F5344CB8AC3E}">
        <p14:creationId xmlns:p14="http://schemas.microsoft.com/office/powerpoint/2010/main" val="26458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354" y="843985"/>
            <a:ext cx="11093352" cy="3722353"/>
          </a:xfrm>
        </p:spPr>
        <p:txBody>
          <a:bodyPr>
            <a:normAutofit/>
          </a:bodyPr>
          <a:lstStyle/>
          <a:p>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KHÁI QUÁT VỀ THỂ LOẠI</a:t>
            </a:r>
            <a:b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 TỰ SỰ DÂN GIAN</a:t>
            </a:r>
          </a:p>
        </p:txBody>
      </p:sp>
    </p:spTree>
    <p:extLst>
      <p:ext uri="{BB962C8B-B14F-4D97-AF65-F5344CB8AC3E}">
        <p14:creationId xmlns:p14="http://schemas.microsoft.com/office/powerpoint/2010/main" val="233795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5000" t="-8000" r="-5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169433"/>
            <a:ext cx="11563290"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 TỰ SỰ DÂN GIAN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3300"/>
                </a:solidFill>
                <a:latin typeface="Times New Roman" panose="02020603050405020304" pitchFamily="18" charset="0"/>
                <a:cs typeface="Times New Roman" panose="02020603050405020304" pitchFamily="18" charset="0"/>
              </a:rPr>
              <a:t>- TRUYỀN THUYẾT</a:t>
            </a:r>
            <a:endParaRPr lang="en-US" b="1" dirty="0">
              <a:solidFill>
                <a:srgbClr val="FF0000"/>
              </a:solidFill>
              <a:latin typeface="+mn-lt"/>
            </a:endParaRPr>
          </a:p>
        </p:txBody>
      </p:sp>
      <p:sp>
        <p:nvSpPr>
          <p:cNvPr id="6" name="TextBox 5"/>
          <p:cNvSpPr txBox="1"/>
          <p:nvPr/>
        </p:nvSpPr>
        <p:spPr>
          <a:xfrm>
            <a:off x="0" y="943350"/>
            <a:ext cx="12008223" cy="584775"/>
          </a:xfrm>
          <a:prstGeom prst="rect">
            <a:avLst/>
          </a:prstGeom>
          <a:noFill/>
        </p:spPr>
        <p:txBody>
          <a:bodyPr wrap="square" rtlCol="0">
            <a:spAutoFit/>
          </a:bodyPr>
          <a:lstStyle/>
          <a:p>
            <a:pPr algn="ctr">
              <a:defRPr/>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endParaRPr lang="en-US" sz="3200" i="1" dirty="0"/>
          </a:p>
        </p:txBody>
      </p:sp>
      <p:sp>
        <p:nvSpPr>
          <p:cNvPr id="4" name="Oval 4" descr="Blue tissue paper"/>
          <p:cNvSpPr>
            <a:spLocks noChangeArrowheads="1"/>
          </p:cNvSpPr>
          <p:nvPr/>
        </p:nvSpPr>
        <p:spPr bwMode="auto">
          <a:xfrm>
            <a:off x="3026178" y="846828"/>
            <a:ext cx="6400800" cy="990600"/>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2800" b="1" dirty="0">
                <a:latin typeface="Times New Roman" panose="02020603050405020304" pitchFamily="18" charset="0"/>
                <a:cs typeface="Times New Roman" panose="02020603050405020304" pitchFamily="18" charset="0"/>
              </a:rPr>
              <a:t>2. PHÂN LOẠI TRUYỀN THUYẾT</a:t>
            </a:r>
          </a:p>
        </p:txBody>
      </p:sp>
      <p:sp>
        <p:nvSpPr>
          <p:cNvPr id="5" name="Rectangle 5" descr="Blue tissue paper"/>
          <p:cNvSpPr>
            <a:spLocks noChangeArrowheads="1"/>
          </p:cNvSpPr>
          <p:nvPr/>
        </p:nvSpPr>
        <p:spPr bwMode="auto">
          <a:xfrm>
            <a:off x="2042160" y="2179320"/>
            <a:ext cx="4038600" cy="4572000"/>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r>
              <a:rPr lang="en-US" sz="3200" b="1" i="1" dirty="0" err="1">
                <a:latin typeface="Times New Roman" panose="02020603050405020304" pitchFamily="18" charset="0"/>
                <a:cs typeface="Times New Roman" panose="02020603050405020304" pitchFamily="18" charset="0"/>
              </a:rPr>
              <a:t>Tiêu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đề</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tài</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a:p>
            <a:pPr algn="just">
              <a:defRPr/>
            </a:pPr>
            <a:r>
              <a:rPr lang="en-US" sz="3000" i="1" dirty="0" smtClean="0">
                <a:latin typeface="Times New Roman" panose="02020603050405020304" pitchFamily="18" charset="0"/>
                <a:cs typeface="Times New Roman" panose="02020603050405020304" pitchFamily="18" charset="0"/>
              </a:rPr>
              <a:t>-Truyền </a:t>
            </a:r>
            <a:r>
              <a:rPr lang="en-US" sz="3000" i="1" dirty="0" err="1">
                <a:latin typeface="Times New Roman" panose="02020603050405020304" pitchFamily="18" charset="0"/>
                <a:cs typeface="Times New Roman" panose="02020603050405020304" pitchFamily="18" charset="0"/>
              </a:rPr>
              <a:t>thuyết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lịch</a:t>
            </a:r>
            <a:r>
              <a:rPr lang="en-US" sz="3000" i="1" dirty="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sử</a:t>
            </a:r>
            <a:endParaRPr lang="en-US" sz="3000" i="1" dirty="0" smtClean="0">
              <a:latin typeface="Times New Roman" panose="02020603050405020304" pitchFamily="18" charset="0"/>
              <a:cs typeface="Times New Roman" panose="02020603050405020304" pitchFamily="18" charset="0"/>
            </a:endParaRPr>
          </a:p>
          <a:p>
            <a:pPr algn="just">
              <a:defRPr/>
            </a:pPr>
            <a:endParaRPr lang="en-US" sz="1000" i="1" dirty="0">
              <a:latin typeface="Times New Roman" panose="02020603050405020304" pitchFamily="18" charset="0"/>
              <a:cs typeface="Times New Roman" panose="02020603050405020304" pitchFamily="18" charset="0"/>
            </a:endParaRPr>
          </a:p>
          <a:p>
            <a:pPr algn="just">
              <a:defRPr/>
            </a:pPr>
            <a:r>
              <a:rPr lang="en-US" sz="3000" i="1" dirty="0" smtClean="0">
                <a:latin typeface="Times New Roman" panose="02020603050405020304" pitchFamily="18" charset="0"/>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Truyền </a:t>
            </a:r>
            <a:r>
              <a:rPr lang="en-US" sz="3000" i="1" dirty="0" err="1">
                <a:latin typeface="Times New Roman" panose="02020603050405020304" pitchFamily="18" charset="0"/>
                <a:cs typeface="Times New Roman" panose="02020603050405020304" pitchFamily="18" charset="0"/>
              </a:rPr>
              <a:t>thuyết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anh</a:t>
            </a:r>
            <a:r>
              <a:rPr lang="en-US" sz="3000" i="1" dirty="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hùng</a:t>
            </a:r>
            <a:endParaRPr lang="en-US" sz="3000" i="1" dirty="0" smtClean="0">
              <a:latin typeface="Times New Roman" panose="02020603050405020304" pitchFamily="18" charset="0"/>
              <a:cs typeface="Times New Roman" panose="02020603050405020304" pitchFamily="18" charset="0"/>
            </a:endParaRPr>
          </a:p>
          <a:p>
            <a:pPr algn="just">
              <a:defRPr/>
            </a:pPr>
            <a:endParaRPr lang="en-US" sz="1000" i="1" dirty="0">
              <a:latin typeface="Times New Roman" panose="02020603050405020304" pitchFamily="18" charset="0"/>
              <a:cs typeface="Times New Roman" panose="02020603050405020304" pitchFamily="18" charset="0"/>
            </a:endParaRPr>
          </a:p>
          <a:p>
            <a:pPr algn="just">
              <a:defRPr/>
            </a:pPr>
            <a:r>
              <a:rPr lang="en-US" sz="3000" i="1" dirty="0" smtClean="0">
                <a:latin typeface="Times New Roman" panose="02020603050405020304" pitchFamily="18" charset="0"/>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Truyền </a:t>
            </a:r>
            <a:r>
              <a:rPr lang="en-US" sz="3000" i="1" dirty="0" err="1">
                <a:latin typeface="Times New Roman" panose="02020603050405020304" pitchFamily="18" charset="0"/>
                <a:cs typeface="Times New Roman" panose="02020603050405020304" pitchFamily="18" charset="0"/>
              </a:rPr>
              <a:t>thuyết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về</a:t>
            </a:r>
            <a:r>
              <a:rPr lang="en-US" sz="3000" i="1" dirty="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địa</a:t>
            </a:r>
            <a:r>
              <a:rPr lang="en-US" sz="3000" i="1" dirty="0" smtClean="0">
                <a:latin typeface="Times New Roman" panose="02020603050405020304" pitchFamily="18" charset="0"/>
                <a:cs typeface="Times New Roman" panose="02020603050405020304" pitchFamily="18" charset="0"/>
              </a:rPr>
              <a:t> </a:t>
            </a:r>
          </a:p>
          <a:p>
            <a:pPr algn="just">
              <a:defRPr/>
            </a:pPr>
            <a:r>
              <a:rPr lang="en-US" sz="3000" i="1" dirty="0" err="1" smtClean="0">
                <a:latin typeface="Times New Roman" panose="02020603050405020304" pitchFamily="18" charset="0"/>
                <a:cs typeface="Times New Roman" panose="02020603050405020304" pitchFamily="18" charset="0"/>
              </a:rPr>
              <a:t>danh</a:t>
            </a:r>
            <a:r>
              <a:rPr lang="en-US" sz="3000" i="1" dirty="0" smtClean="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danh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nhân</a:t>
            </a:r>
            <a:r>
              <a:rPr lang="en-US" sz="3000" i="1" dirty="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văn</a:t>
            </a:r>
            <a:r>
              <a:rPr lang="en-US" sz="3000" i="1" dirty="0" smtClean="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hóa</a:t>
            </a:r>
            <a:endParaRPr lang="en-US" sz="3000" i="1" dirty="0">
              <a:latin typeface="Times New Roman" panose="02020603050405020304" pitchFamily="18" charset="0"/>
              <a:cs typeface="Times New Roman" panose="02020603050405020304" pitchFamily="18" charset="0"/>
            </a:endParaRPr>
          </a:p>
          <a:p>
            <a:pPr>
              <a:defRPr/>
            </a:pPr>
            <a:r>
              <a:rPr lang="en-US" sz="3200" dirty="0">
                <a:latin typeface="Times New Roman" panose="02020603050405020304" pitchFamily="18" charset="0"/>
                <a:cs typeface="Times New Roman" panose="02020603050405020304" pitchFamily="18" charset="0"/>
              </a:rPr>
              <a:t> </a:t>
            </a:r>
          </a:p>
        </p:txBody>
      </p:sp>
      <p:sp>
        <p:nvSpPr>
          <p:cNvPr id="7" name="Rectangle 6" descr="Blue tissue paper"/>
          <p:cNvSpPr>
            <a:spLocks noChangeArrowheads="1"/>
          </p:cNvSpPr>
          <p:nvPr/>
        </p:nvSpPr>
        <p:spPr bwMode="auto">
          <a:xfrm>
            <a:off x="6583680" y="2172391"/>
            <a:ext cx="4038600" cy="4572000"/>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endParaRPr lang="en-US" sz="2800" b="1" i="1" dirty="0">
              <a:latin typeface="Times New Roman" panose="02020603050405020304" pitchFamily="18" charset="0"/>
              <a:cs typeface="Times New Roman" panose="02020603050405020304" pitchFamily="18" charset="0"/>
            </a:endParaRPr>
          </a:p>
          <a:p>
            <a:pPr>
              <a:defRPr/>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p>
          <a:p>
            <a:pPr>
              <a:defRPr/>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điểm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defRPr/>
            </a:pPr>
            <a:endParaRPr lang="en-US" sz="1000" b="1" dirty="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Truyền </a:t>
            </a:r>
            <a:r>
              <a:rPr lang="en-US" sz="2800" i="1" dirty="0" err="1">
                <a:latin typeface="Times New Roman" panose="02020603050405020304" pitchFamily="18" charset="0"/>
                <a:cs typeface="Times New Roman" panose="02020603050405020304" pitchFamily="18" charset="0"/>
              </a:rPr>
              <a:t>thuyết</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thời</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endParaRPr lang="en-US" sz="2800" i="1" dirty="0" smtClean="0">
              <a:latin typeface="Times New Roman" panose="02020603050405020304" pitchFamily="18" charset="0"/>
              <a:cs typeface="Times New Roman" panose="02020603050405020304" pitchFamily="18" charset="0"/>
            </a:endParaRPr>
          </a:p>
          <a:p>
            <a:pPr>
              <a:defRPr/>
            </a:pPr>
            <a:r>
              <a:rPr lang="en-US" sz="2800" i="1" dirty="0" smtClean="0">
                <a:latin typeface="Times New Roman" panose="02020603050405020304" pitchFamily="18" charset="0"/>
                <a:cs typeface="Times New Roman" panose="02020603050405020304" pitchFamily="18" charset="0"/>
              </a:rPr>
              <a:t>Lang </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Lạc</a:t>
            </a:r>
            <a:endParaRPr lang="en-US" sz="2800" i="1" dirty="0">
              <a:latin typeface="Times New Roman" panose="02020603050405020304" pitchFamily="18" charset="0"/>
              <a:cs typeface="Times New Roman" panose="02020603050405020304" pitchFamily="18" charset="0"/>
            </a:endParaRPr>
          </a:p>
          <a:p>
            <a:pPr>
              <a:defRPr/>
            </a:pP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thuyết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thời</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endParaRPr lang="en-US" sz="2800" i="1" dirty="0" smtClean="0">
              <a:latin typeface="Times New Roman" panose="02020603050405020304" pitchFamily="18" charset="0"/>
              <a:cs typeface="Times New Roman" panose="02020603050405020304" pitchFamily="18" charset="0"/>
            </a:endParaRPr>
          </a:p>
          <a:p>
            <a:pPr>
              <a:defRPr/>
            </a:pPr>
            <a:r>
              <a:rPr lang="en-US" sz="2800" i="1" dirty="0" err="1" smtClean="0">
                <a:latin typeface="Times New Roman" panose="02020603050405020304" pitchFamily="18" charset="0"/>
                <a:cs typeface="Times New Roman" panose="02020603050405020304" pitchFamily="18" charset="0"/>
              </a:rPr>
              <a:t>thuộc</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2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5380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prstClr val="white"/>
                </a:solidFill>
              </a:rPr>
              <a:t> </a:t>
            </a:r>
            <a:endParaRPr lang="en-US" dirty="0">
              <a:solidFill>
                <a:prstClr val="white"/>
              </a:solidFill>
            </a:endParaRPr>
          </a:p>
        </p:txBody>
      </p:sp>
      <p:sp>
        <p:nvSpPr>
          <p:cNvPr id="2" name="Title 1"/>
          <p:cNvSpPr>
            <a:spLocks noGrp="1"/>
          </p:cNvSpPr>
          <p:nvPr>
            <p:ph type="title"/>
          </p:nvPr>
        </p:nvSpPr>
        <p:spPr>
          <a:xfrm>
            <a:off x="378372" y="20716"/>
            <a:ext cx="11813628"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 TỰ SỰ DÂN GIAN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3300"/>
                </a:solidFill>
                <a:latin typeface="Times New Roman" panose="02020603050405020304" pitchFamily="18" charset="0"/>
                <a:cs typeface="Times New Roman" panose="02020603050405020304" pitchFamily="18" charset="0"/>
              </a:rPr>
              <a:t>- TRUYỀN </a:t>
            </a:r>
            <a:r>
              <a:rPr lang="en-US" b="1" dirty="0" smtClean="0">
                <a:solidFill>
                  <a:srgbClr val="FF3300"/>
                </a:solidFill>
                <a:latin typeface="Times New Roman" panose="02020603050405020304" pitchFamily="18" charset="0"/>
                <a:cs typeface="Times New Roman" panose="02020603050405020304" pitchFamily="18" charset="0"/>
              </a:rPr>
              <a:t>THUYẾT</a:t>
            </a:r>
            <a:br>
              <a:rPr lang="en-US" b="1" dirty="0" smtClean="0">
                <a:solidFill>
                  <a:srgbClr val="FF3300"/>
                </a:solidFill>
                <a:latin typeface="Times New Roman" panose="02020603050405020304" pitchFamily="18" charset="0"/>
                <a:cs typeface="Times New Roman" panose="02020603050405020304" pitchFamily="18" charset="0"/>
              </a:rPr>
            </a:b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80626" y="683498"/>
            <a:ext cx="11630748" cy="3185487"/>
          </a:xfrm>
          <a:prstGeom prst="rect">
            <a:avLst/>
          </a:prstGeom>
          <a:noFill/>
        </p:spPr>
        <p:txBody>
          <a:bodyPr wrap="square" rtlCol="0">
            <a:spAutoFit/>
          </a:bodyPr>
          <a:lstStyle/>
          <a:p>
            <a:pPr algn="ctr">
              <a:defRPr/>
            </a:pPr>
            <a:r>
              <a:rPr lang="en-US" sz="2800" b="1" dirty="0">
                <a:solidFill>
                  <a:srgbClr val="0070C0"/>
                </a:solidFill>
                <a:latin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3. </a:t>
            </a:r>
            <a:r>
              <a:rPr lang="en-US" sz="2800" b="1" u="sng" dirty="0" err="1">
                <a:solidFill>
                  <a:srgbClr val="0070C0"/>
                </a:solidFill>
                <a:latin typeface="Times New Roman" panose="02020603050405020304" pitchFamily="18" charset="0"/>
                <a:cs typeface="Times New Roman" panose="02020603050405020304" pitchFamily="18" charset="0"/>
              </a:rPr>
              <a:t>Nội</a:t>
            </a:r>
            <a:r>
              <a:rPr lang="en-US" sz="2800" b="1" u="sng" dirty="0">
                <a:solidFill>
                  <a:srgbClr val="0070C0"/>
                </a:solidFill>
                <a:latin typeface="Times New Roman" panose="02020603050405020304" pitchFamily="18" charset="0"/>
                <a:cs typeface="Times New Roman" panose="02020603050405020304" pitchFamily="18" charset="0"/>
              </a:rPr>
              <a:t> dung </a:t>
            </a:r>
            <a:r>
              <a:rPr lang="en-US" sz="2800" b="1" u="sng" dirty="0" err="1">
                <a:solidFill>
                  <a:srgbClr val="0070C0"/>
                </a:solidFill>
                <a:latin typeface="Times New Roman" panose="02020603050405020304" pitchFamily="18" charset="0"/>
                <a:cs typeface="Times New Roman" panose="02020603050405020304" pitchFamily="18" charset="0"/>
              </a:rPr>
              <a:t>truyền</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thuyết</a:t>
            </a:r>
            <a:r>
              <a:rPr lang="en-US" sz="2800" b="1" dirty="0" smtClean="0">
                <a:solidFill>
                  <a:srgbClr val="0070C0"/>
                </a:solidFill>
                <a:latin typeface="Times New Roman" panose="02020603050405020304" pitchFamily="18" charset="0"/>
                <a:cs typeface="Times New Roman" panose="02020603050405020304" pitchFamily="18" charset="0"/>
              </a:rPr>
              <a:t>:</a:t>
            </a:r>
          </a:p>
          <a:p>
            <a:pPr algn="ctr">
              <a:defRPr/>
            </a:pPr>
            <a:endParaRPr lang="en-US" sz="1000" b="1" dirty="0">
              <a:solidFill>
                <a:srgbClr val="0070C0"/>
              </a:solidFill>
              <a:latin typeface="Times New Roman" panose="02020603050405020304" pitchFamily="18" charset="0"/>
              <a:cs typeface="Times New Roman" panose="02020603050405020304" pitchFamily="18" charset="0"/>
            </a:endParaRPr>
          </a:p>
          <a:p>
            <a:pPr algn="ctr">
              <a:defRPr/>
            </a:pPr>
            <a:endParaRPr lang="en-US" sz="1000" b="1" dirty="0">
              <a:solidFill>
                <a:srgbClr val="0070C0"/>
              </a:solidFill>
              <a:latin typeface="Times New Roman" panose="02020603050405020304" pitchFamily="18" charset="0"/>
              <a:cs typeface="Times New Roman" panose="02020603050405020304" pitchFamily="18" charset="0"/>
            </a:endParaRPr>
          </a:p>
          <a:p>
            <a:pPr algn="just">
              <a:lnSpc>
                <a:spcPct val="90000"/>
              </a:lnSpc>
              <a:defRPr/>
            </a:pPr>
            <a:r>
              <a:rPr lang="en-US" sz="2800" b="1" dirty="0">
                <a:latin typeface="Times New Roman" panose="02020603050405020304" pitchFamily="18" charset="0"/>
                <a:cs typeface="Times New Roman" panose="02020603050405020304" pitchFamily="18" charset="0"/>
              </a:rPr>
              <a:t>a-</a:t>
            </a:r>
            <a:r>
              <a:rPr lang="en-US" sz="2800" b="1" i="1" u="sng" dirty="0" err="1">
                <a:latin typeface="Times New Roman" panose="02020603050405020304" pitchFamily="18" charset="0"/>
                <a:cs typeface="Times New Roman" panose="02020603050405020304" pitchFamily="18" charset="0"/>
              </a:rPr>
              <a:t>Truyền</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thuyết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thời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Văn</a:t>
            </a:r>
            <a:r>
              <a:rPr lang="en-US" sz="2800" b="1" i="1" u="sng" dirty="0">
                <a:latin typeface="Times New Roman" panose="02020603050405020304" pitchFamily="18" charset="0"/>
                <a:cs typeface="Times New Roman" panose="02020603050405020304" pitchFamily="18" charset="0"/>
              </a:rPr>
              <a:t> Lang -</a:t>
            </a:r>
            <a:r>
              <a:rPr lang="en-US" sz="2800" b="1" i="1" u="sng" dirty="0" err="1">
                <a:latin typeface="Times New Roman" panose="02020603050405020304" pitchFamily="18" charset="0"/>
                <a:cs typeface="Times New Roman" panose="02020603050405020304" pitchFamily="18" charset="0"/>
              </a:rPr>
              <a:t>Âu</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Lạc</a:t>
            </a:r>
            <a:r>
              <a:rPr lang="en-US" sz="2800" b="1" u="sng" dirty="0">
                <a:latin typeface="Times New Roman" panose="02020603050405020304" pitchFamily="18" charset="0"/>
                <a:cs typeface="Times New Roman" panose="02020603050405020304" pitchFamily="18" charset="0"/>
              </a:rPr>
              <a:t> :</a:t>
            </a:r>
          </a:p>
          <a:p>
            <a:pPr algn="just">
              <a:lnSpc>
                <a:spcPct val="90000"/>
              </a:lnSpc>
              <a:defRPr/>
            </a:pPr>
            <a:endParaRPr lang="en-US" sz="1000"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90000"/>
              </a:lnSpc>
              <a:defRPr/>
            </a:pPr>
            <a:endParaRPr lang="en-US" sz="1000"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90000"/>
              </a:lnSpc>
              <a:defRPr/>
            </a:pPr>
            <a:endParaRPr lang="en-US" sz="1000" dirty="0">
              <a:latin typeface="Times New Roman" panose="02020603050405020304" pitchFamily="18" charset="0"/>
              <a:cs typeface="Times New Roman" panose="02020603050405020304" pitchFamily="18" charset="0"/>
            </a:endParaRPr>
          </a:p>
          <a:p>
            <a:pPr algn="just">
              <a:lnSpc>
                <a:spcPct val="90000"/>
              </a:lnSpc>
              <a:defRPr/>
            </a:pPr>
            <a:r>
              <a:rPr lang="en-US" sz="2800" dirty="0" smtClean="0">
                <a:latin typeface="Times New Roman" panose="02020603050405020304" pitchFamily="18" charset="0"/>
                <a:cs typeface="Times New Roman" panose="02020603050405020304" pitchFamily="18" charset="0"/>
              </a:rPr>
              <a:t>VD</a:t>
            </a:r>
            <a:r>
              <a:rPr lang="en-US" sz="2800" dirty="0">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Thánh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Gióng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Lạc</a:t>
            </a:r>
            <a:r>
              <a:rPr lang="en-US" sz="2800" i="1" dirty="0">
                <a:solidFill>
                  <a:srgbClr val="002060"/>
                </a:solidFill>
                <a:latin typeface="Times New Roman" panose="02020603050405020304" pitchFamily="18" charset="0"/>
                <a:cs typeface="Times New Roman" panose="02020603050405020304" pitchFamily="18" charset="0"/>
              </a:rPr>
              <a:t> Long </a:t>
            </a:r>
            <a:r>
              <a:rPr lang="en-US" sz="2800" i="1" dirty="0" err="1">
                <a:solidFill>
                  <a:srgbClr val="002060"/>
                </a:solidFill>
                <a:latin typeface="Times New Roman" panose="02020603050405020304" pitchFamily="18" charset="0"/>
                <a:cs typeface="Times New Roman" panose="02020603050405020304" pitchFamily="18" charset="0"/>
              </a:rPr>
              <a:t>Quân</a:t>
            </a:r>
            <a:r>
              <a:rPr lang="en-US" sz="2800" i="1" dirty="0">
                <a:solidFill>
                  <a:srgbClr val="002060"/>
                </a:solidFill>
                <a:latin typeface="Times New Roman" panose="02020603050405020304" pitchFamily="18" charset="0"/>
                <a:cs typeface="Times New Roman" panose="02020603050405020304" pitchFamily="18" charset="0"/>
              </a:rPr>
              <a:t> – </a:t>
            </a:r>
            <a:r>
              <a:rPr lang="en-US" sz="2800" i="1" dirty="0" err="1">
                <a:solidFill>
                  <a:srgbClr val="002060"/>
                </a:solidFill>
                <a:latin typeface="Times New Roman" panose="02020603050405020304" pitchFamily="18" charset="0"/>
                <a:cs typeface="Times New Roman" panose="02020603050405020304" pitchFamily="18" charset="0"/>
              </a:rPr>
              <a:t>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Cơ</a:t>
            </a:r>
            <a:endParaRPr lang="en-US" sz="2800" i="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8985"/>
            <a:ext cx="12192000" cy="2989015"/>
          </a:xfrm>
          <a:prstGeom prst="rect">
            <a:avLst/>
          </a:prstGeom>
        </p:spPr>
      </p:pic>
    </p:spTree>
    <p:extLst>
      <p:ext uri="{BB962C8B-B14F-4D97-AF65-F5344CB8AC3E}">
        <p14:creationId xmlns:p14="http://schemas.microsoft.com/office/powerpoint/2010/main" val="20735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0797"/>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 TỰ SỰ DÂN GIAN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3300"/>
                </a:solidFill>
                <a:latin typeface="Times New Roman" panose="02020603050405020304" pitchFamily="18" charset="0"/>
                <a:cs typeface="Times New Roman" panose="02020603050405020304" pitchFamily="18" charset="0"/>
              </a:rPr>
              <a:t>- TRUYỀN THUYẾT</a:t>
            </a:r>
            <a:endParaRPr lang="en-US" b="1" dirty="0">
              <a:solidFill>
                <a:srgbClr val="FF0000"/>
              </a:solidFill>
              <a:latin typeface="+mn-lt"/>
            </a:endParaRPr>
          </a:p>
        </p:txBody>
      </p:sp>
      <p:sp>
        <p:nvSpPr>
          <p:cNvPr id="6" name="TextBox 5"/>
          <p:cNvSpPr txBox="1"/>
          <p:nvPr/>
        </p:nvSpPr>
        <p:spPr>
          <a:xfrm>
            <a:off x="0" y="980699"/>
            <a:ext cx="11960427" cy="6318653"/>
          </a:xfrm>
          <a:prstGeom prst="rect">
            <a:avLst/>
          </a:prstGeom>
          <a:noFill/>
        </p:spPr>
        <p:txBody>
          <a:bodyPr wrap="square" rtlCol="0">
            <a:spAutoFit/>
          </a:bodyPr>
          <a:lstStyle/>
          <a:p>
            <a:pPr algn="ctr">
              <a:lnSpc>
                <a:spcPct val="90000"/>
              </a:lnSpc>
              <a:defRPr/>
            </a:pPr>
            <a:r>
              <a:rPr lang="en-US" sz="3200" b="1" dirty="0">
                <a:solidFill>
                  <a:srgbClr val="0070C0"/>
                </a:solidFill>
                <a:latin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3. </a:t>
            </a:r>
            <a:r>
              <a:rPr lang="en-US" sz="3200" b="1" u="sng" dirty="0" err="1">
                <a:solidFill>
                  <a:srgbClr val="0070C0"/>
                </a:solidFill>
                <a:latin typeface="Times New Roman" panose="02020603050405020304" pitchFamily="18" charset="0"/>
                <a:cs typeface="Times New Roman" panose="02020603050405020304" pitchFamily="18" charset="0"/>
              </a:rPr>
              <a:t>Nội</a:t>
            </a:r>
            <a:r>
              <a:rPr lang="en-US" sz="3200" b="1" u="sng" dirty="0">
                <a:solidFill>
                  <a:srgbClr val="0070C0"/>
                </a:solidFill>
                <a:latin typeface="Times New Roman" panose="02020603050405020304" pitchFamily="18" charset="0"/>
                <a:cs typeface="Times New Roman" panose="02020603050405020304" pitchFamily="18" charset="0"/>
              </a:rPr>
              <a:t> dung </a:t>
            </a:r>
            <a:r>
              <a:rPr lang="en-US" sz="3200" b="1" u="sng" dirty="0" err="1">
                <a:solidFill>
                  <a:srgbClr val="0070C0"/>
                </a:solidFill>
                <a:latin typeface="Times New Roman" panose="02020603050405020304" pitchFamily="18" charset="0"/>
                <a:cs typeface="Times New Roman" panose="02020603050405020304" pitchFamily="18" charset="0"/>
              </a:rPr>
              <a:t>truyền</a:t>
            </a:r>
            <a:r>
              <a:rPr lang="en-US" sz="3200" b="1" u="sng" dirty="0">
                <a:solidFill>
                  <a:srgbClr val="0070C0"/>
                </a:solidFill>
                <a:latin typeface="Times New Roman" panose="02020603050405020304" pitchFamily="18" charset="0"/>
                <a:cs typeface="Times New Roman" panose="02020603050405020304" pitchFamily="18" charset="0"/>
              </a:rPr>
              <a:t> </a:t>
            </a:r>
            <a:r>
              <a:rPr lang="en-US" sz="3200" b="1" u="sng" dirty="0" err="1" smtClean="0">
                <a:solidFill>
                  <a:srgbClr val="0070C0"/>
                </a:solidFill>
                <a:latin typeface="Times New Roman" panose="02020603050405020304" pitchFamily="18" charset="0"/>
                <a:cs typeface="Times New Roman" panose="02020603050405020304" pitchFamily="18" charset="0"/>
              </a:rPr>
              <a:t>thuyết</a:t>
            </a:r>
            <a:r>
              <a:rPr lang="en-US" sz="3200" b="1" dirty="0" smtClean="0">
                <a:solidFill>
                  <a:srgbClr val="0070C0"/>
                </a:solidFill>
                <a:latin typeface="Times New Roman" panose="02020603050405020304" pitchFamily="18" charset="0"/>
                <a:cs typeface="Times New Roman" panose="02020603050405020304" pitchFamily="18" charset="0"/>
              </a:rPr>
              <a:t>:</a:t>
            </a:r>
          </a:p>
          <a:p>
            <a:pPr algn="ctr">
              <a:lnSpc>
                <a:spcPct val="90000"/>
              </a:lnSpc>
              <a:defRPr/>
            </a:pPr>
            <a:endParaRPr lang="en-US" b="1" dirty="0" smtClean="0">
              <a:solidFill>
                <a:srgbClr val="0070C0"/>
              </a:solidFill>
              <a:latin typeface="Times New Roman" panose="02020603050405020304" pitchFamily="18" charset="0"/>
              <a:cs typeface="Times New Roman" panose="02020603050405020304" pitchFamily="18" charset="0"/>
            </a:endParaRPr>
          </a:p>
          <a:p>
            <a:pPr algn="just">
              <a:lnSpc>
                <a:spcPct val="90000"/>
              </a:lnSpc>
              <a:defRPr/>
            </a:pPr>
            <a:r>
              <a:rPr lang="en-US" sz="3200" b="1" u="sng" dirty="0" smtClean="0">
                <a:latin typeface="Times New Roman" panose="02020603050405020304" pitchFamily="18" charset="0"/>
                <a:cs typeface="Times New Roman" panose="02020603050405020304" pitchFamily="18" charset="0"/>
              </a:rPr>
              <a:t>b-</a:t>
            </a:r>
            <a:r>
              <a:rPr lang="en-US" sz="3200" b="1" i="1" u="sng" dirty="0" err="1" smtClean="0">
                <a:latin typeface="Times New Roman" panose="02020603050405020304" pitchFamily="18" charset="0"/>
                <a:cs typeface="Times New Roman" panose="02020603050405020304" pitchFamily="18" charset="0"/>
              </a:rPr>
              <a:t>Truyền</a:t>
            </a:r>
            <a:r>
              <a:rPr lang="en-US" sz="3200" b="1" i="1" u="sng" dirty="0" smtClean="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thuyết</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thời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Bắc</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thuộc</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về</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sau</a:t>
            </a:r>
            <a:r>
              <a:rPr lang="en-US" sz="3200" b="1" u="sng" dirty="0">
                <a:latin typeface="Times New Roman" panose="02020603050405020304" pitchFamily="18" charset="0"/>
                <a:cs typeface="Times New Roman" panose="02020603050405020304" pitchFamily="18" charset="0"/>
              </a:rPr>
              <a:t>:</a:t>
            </a:r>
          </a:p>
          <a:p>
            <a:pPr algn="just">
              <a:lnSpc>
                <a:spcPct val="90000"/>
              </a:lnSpc>
              <a:defRPr/>
            </a:pPr>
            <a:endParaRPr lang="en-US"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hóa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đức</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trọng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lnSpc>
                <a:spcPct val="90000"/>
              </a:lnSpc>
              <a:defRPr/>
            </a:pPr>
            <a:endParaRPr lang="en-US" sz="800"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dân</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tộc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lnSpc>
                <a:spcPct val="90000"/>
              </a:lnSpc>
              <a:defRPr/>
            </a:pPr>
            <a:endParaRPr lang="en-US" sz="800"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nông</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defRPr/>
            </a:pP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3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2" y="-169433"/>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 TỰ SỰ DÂN GIAN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3300"/>
                </a:solidFill>
                <a:latin typeface="Times New Roman" panose="02020603050405020304" pitchFamily="18" charset="0"/>
                <a:cs typeface="Times New Roman" panose="02020603050405020304" pitchFamily="18" charset="0"/>
              </a:rPr>
              <a:t>- TRUYỀN THUYẾT</a:t>
            </a:r>
            <a:endParaRPr lang="en-US" b="1" dirty="0">
              <a:solidFill>
                <a:srgbClr val="FF0000"/>
              </a:solidFill>
              <a:latin typeface="+mn-lt"/>
            </a:endParaRPr>
          </a:p>
        </p:txBody>
      </p:sp>
      <p:sp>
        <p:nvSpPr>
          <p:cNvPr id="6" name="TextBox 5"/>
          <p:cNvSpPr txBox="1"/>
          <p:nvPr/>
        </p:nvSpPr>
        <p:spPr>
          <a:xfrm>
            <a:off x="0" y="851910"/>
            <a:ext cx="12192000" cy="5853910"/>
          </a:xfrm>
          <a:prstGeom prst="rect">
            <a:avLst/>
          </a:prstGeom>
          <a:noFill/>
        </p:spPr>
        <p:txBody>
          <a:bodyPr wrap="square" rtlCol="0">
            <a:spAutoFit/>
          </a:bodyPr>
          <a:lstStyle/>
          <a:p>
            <a:pPr algn="ctr">
              <a:lnSpc>
                <a:spcPct val="90000"/>
              </a:lnSpc>
              <a:defRPr/>
            </a:pPr>
            <a:r>
              <a:rPr lang="en-US" sz="3200" b="1" u="sng" dirty="0">
                <a:solidFill>
                  <a:srgbClr val="0070C0"/>
                </a:solidFill>
                <a:latin typeface="Times New Roman" panose="02020603050405020304" pitchFamily="18" charset="0"/>
              </a:rPr>
              <a:t>3. </a:t>
            </a:r>
            <a:r>
              <a:rPr lang="en-US" sz="3200" b="1" u="sng" dirty="0" err="1">
                <a:solidFill>
                  <a:srgbClr val="0070C0"/>
                </a:solidFill>
                <a:latin typeface="Times New Roman" panose="02020603050405020304" pitchFamily="18" charset="0"/>
              </a:rPr>
              <a:t>Thi</a:t>
            </a:r>
            <a:r>
              <a:rPr lang="en-US" sz="3200" b="1" u="sng" dirty="0">
                <a:solidFill>
                  <a:srgbClr val="0070C0"/>
                </a:solidFill>
                <a:latin typeface="Times New Roman" panose="02020603050405020304" pitchFamily="18" charset="0"/>
              </a:rPr>
              <a:t> </a:t>
            </a:r>
            <a:r>
              <a:rPr lang="en-US" sz="3200" b="1" u="sng" dirty="0" err="1">
                <a:solidFill>
                  <a:srgbClr val="0070C0"/>
                </a:solidFill>
                <a:latin typeface="Times New Roman" panose="02020603050405020304" pitchFamily="18" charset="0"/>
              </a:rPr>
              <a:t>pháp</a:t>
            </a:r>
            <a:r>
              <a:rPr lang="en-US" sz="3200" b="1" u="sng" dirty="0">
                <a:solidFill>
                  <a:srgbClr val="0070C0"/>
                </a:solidFill>
                <a:latin typeface="Times New Roman" panose="02020603050405020304" pitchFamily="18" charset="0"/>
              </a:rPr>
              <a:t> </a:t>
            </a:r>
            <a:r>
              <a:rPr lang="en-US" sz="3200" b="1" u="sng" dirty="0" err="1">
                <a:solidFill>
                  <a:srgbClr val="0070C0"/>
                </a:solidFill>
                <a:latin typeface="Times New Roman" panose="02020603050405020304" pitchFamily="18" charset="0"/>
              </a:rPr>
              <a:t>truyền</a:t>
            </a:r>
            <a:r>
              <a:rPr lang="en-US" sz="3200" b="1" u="sng" dirty="0">
                <a:solidFill>
                  <a:srgbClr val="0070C0"/>
                </a:solidFill>
                <a:latin typeface="Times New Roman" panose="02020603050405020304" pitchFamily="18" charset="0"/>
              </a:rPr>
              <a:t> </a:t>
            </a:r>
            <a:r>
              <a:rPr lang="en-US" sz="3200" b="1" u="sng" dirty="0" err="1" smtClean="0">
                <a:solidFill>
                  <a:srgbClr val="0070C0"/>
                </a:solidFill>
                <a:latin typeface="Times New Roman" panose="02020603050405020304" pitchFamily="18" charset="0"/>
              </a:rPr>
              <a:t>thuyết</a:t>
            </a:r>
            <a:endParaRPr lang="en-US" sz="3200" b="1" u="sng" dirty="0">
              <a:solidFill>
                <a:srgbClr val="0070C0"/>
              </a:solidFill>
              <a:latin typeface="Times New Roman" panose="02020603050405020304" pitchFamily="18" charset="0"/>
            </a:endParaRPr>
          </a:p>
          <a:p>
            <a:pPr marL="457200" indent="-457200">
              <a:lnSpc>
                <a:spcPct val="90000"/>
              </a:lnSpc>
              <a:buFont typeface="Arial" panose="020B0604020202020204" pitchFamily="34" charset="0"/>
              <a:buChar char="•"/>
              <a:defRPr/>
            </a:pPr>
            <a:r>
              <a:rPr lang="en-US" sz="3200" b="1" i="1" u="sng" dirty="0" err="1">
                <a:latin typeface="Times New Roman" panose="02020603050405020304" pitchFamily="18" charset="0"/>
                <a:cs typeface="Times New Roman" panose="02020603050405020304" pitchFamily="18" charset="0"/>
              </a:rPr>
              <a:t>Phản</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ánh</a:t>
            </a:r>
            <a:r>
              <a:rPr lang="en-US" sz="3200" b="1" i="1" u="sng" dirty="0">
                <a:latin typeface="Times New Roman" panose="02020603050405020304" pitchFamily="18" charset="0"/>
                <a:cs typeface="Times New Roman" panose="02020603050405020304" pitchFamily="18" charset="0"/>
              </a:rPr>
              <a:t> lich </a:t>
            </a:r>
            <a:r>
              <a:rPr lang="en-US" sz="3200" b="1" i="1" u="sng" dirty="0" err="1">
                <a:latin typeface="Times New Roman" panose="02020603050405020304" pitchFamily="18" charset="0"/>
                <a:cs typeface="Times New Roman" panose="02020603050405020304" pitchFamily="18" charset="0"/>
              </a:rPr>
              <a:t>sử</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và</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hư</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cấu</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tưởng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tượng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trong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truyền</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thuyết</a:t>
            </a:r>
            <a:r>
              <a:rPr lang="en-US" sz="3200" i="1" dirty="0">
                <a:latin typeface="Times New Roman" panose="02020603050405020304" pitchFamily="18" charset="0"/>
                <a:cs typeface="Times New Roman" panose="02020603050405020304" pitchFamily="18" charset="0"/>
              </a:rPr>
              <a:t>:</a:t>
            </a:r>
          </a:p>
          <a:p>
            <a:pPr algn="just">
              <a:lnSpc>
                <a:spcPct val="90000"/>
              </a:lnSpc>
              <a:defRPr/>
            </a:pP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thực</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a:p>
            <a:pPr algn="just">
              <a:lnSpc>
                <a:spcPct val="90000"/>
              </a:lnSpc>
              <a:defRPr/>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endParaRPr lang="en-US" sz="3200" dirty="0">
              <a:latin typeface="Times New Roman" panose="02020603050405020304" pitchFamily="18" charset="0"/>
              <a:cs typeface="Times New Roman" panose="02020603050405020304" pitchFamily="18" charset="0"/>
            </a:endParaRPr>
          </a:p>
          <a:p>
            <a:pPr marL="457200" indent="-457200">
              <a:lnSpc>
                <a:spcPct val="90000"/>
              </a:lnSpc>
              <a:buFont typeface="Arial" panose="020B0604020202020204" pitchFamily="34" charset="0"/>
              <a:buChar char="•"/>
              <a:defRPr/>
            </a:pPr>
            <a:r>
              <a:rPr lang="en-US" sz="3200" b="1" i="1" u="sng" dirty="0" err="1">
                <a:latin typeface="Times New Roman" panose="02020603050405020304" pitchFamily="18" charset="0"/>
                <a:cs typeface="Times New Roman" panose="02020603050405020304" pitchFamily="18" charset="0"/>
              </a:rPr>
              <a:t>Thi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pháp</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xây</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dựng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nhân</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a:p>
            <a:pPr>
              <a:lnSpc>
                <a:spcPct val="90000"/>
              </a:lnSpc>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pPr marL="457200" indent="-457200">
              <a:lnSpc>
                <a:spcPct val="90000"/>
              </a:lnSpc>
              <a:buFont typeface="Arial" panose="020B0604020202020204" pitchFamily="34" charset="0"/>
              <a:buChar char="•"/>
              <a:defRPr/>
            </a:pPr>
            <a:r>
              <a:rPr lang="en-US" sz="3200" b="1" i="1" u="sng" dirty="0" err="1">
                <a:latin typeface="Times New Roman" panose="02020603050405020304" pitchFamily="18" charset="0"/>
                <a:cs typeface="Times New Roman" panose="02020603050405020304" pitchFamily="18" charset="0"/>
              </a:rPr>
              <a:t>Thi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pháp</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kết</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cấu</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cốt</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truyện</a:t>
            </a:r>
            <a:r>
              <a:rPr lang="en-US" sz="3200" b="1" i="1" dirty="0">
                <a:latin typeface="Times New Roman" panose="02020603050405020304" pitchFamily="18" charset="0"/>
                <a:cs typeface="Times New Roman" panose="02020603050405020304" pitchFamily="18" charset="0"/>
              </a:rPr>
              <a:t>:</a:t>
            </a:r>
          </a:p>
          <a:p>
            <a:pPr>
              <a:lnSpc>
                <a:spcPct val="90000"/>
              </a:lnSpc>
              <a:defRPr/>
            </a:pP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endParaRPr lang="en-US" sz="3200" i="1" dirty="0">
              <a:latin typeface="Times New Roman" panose="02020603050405020304" pitchFamily="18" charset="0"/>
              <a:cs typeface="Times New Roman" panose="02020603050405020304" pitchFamily="18" charset="0"/>
            </a:endParaRPr>
          </a:p>
          <a:p>
            <a:pPr>
              <a:lnSpc>
                <a:spcPct val="90000"/>
              </a:lnSpc>
              <a:defRPr/>
            </a:pP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trạng</a:t>
            </a:r>
            <a:r>
              <a:rPr lang="en-US" sz="3200" i="1" dirty="0">
                <a:latin typeface="Times New Roman" panose="02020603050405020304" pitchFamily="18" charset="0"/>
                <a:cs typeface="Times New Roman" panose="02020603050405020304" pitchFamily="18" charset="0"/>
              </a:rPr>
              <a:t>)</a:t>
            </a:r>
          </a:p>
          <a:p>
            <a:pPr>
              <a:lnSpc>
                <a:spcPct val="90000"/>
              </a:lnSpc>
              <a:defRPr/>
            </a:pP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Kết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thánh</a:t>
            </a:r>
            <a:endParaRPr lang="en-US" sz="3200" i="1" dirty="0">
              <a:latin typeface="Times New Roman" panose="02020603050405020304" pitchFamily="18" charset="0"/>
              <a:cs typeface="Times New Roman" panose="02020603050405020304" pitchFamily="18" charset="0"/>
            </a:endParaRPr>
          </a:p>
          <a:p>
            <a:pPr>
              <a:lnSpc>
                <a:spcPct val="90000"/>
              </a:lnSpc>
              <a:defRPr/>
            </a:pP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879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7795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274" y="0"/>
            <a:ext cx="11417166" cy="1325563"/>
          </a:xfrm>
        </p:spPr>
        <p:txBody>
          <a:bodyPr/>
          <a:lstStyle/>
          <a:p>
            <a:r>
              <a:rPr lang="vi-VN" b="1" dirty="0" smtClean="0">
                <a:solidFill>
                  <a:srgbClr val="FF0000"/>
                </a:solidFill>
                <a:latin typeface="+mn-lt"/>
              </a:rPr>
              <a:t>I</a:t>
            </a:r>
            <a:r>
              <a:rPr lang="en-US" b="1" dirty="0">
                <a:solidFill>
                  <a:srgbClr val="FF3300"/>
                </a:solidFill>
                <a:latin typeface="Times New Roman" panose="02020603050405020304" pitchFamily="18" charset="0"/>
                <a:cs typeface="Times New Roman" panose="02020603050405020304" pitchFamily="18" charset="0"/>
              </a:rPr>
              <a:t>III. TỰ SỰ DÂN GIAN - TRUYỆN CỔ </a:t>
            </a:r>
            <a:r>
              <a:rPr lang="en-US" b="1" dirty="0" smtClean="0">
                <a:solidFill>
                  <a:srgbClr val="FF3300"/>
                </a:solidFill>
                <a:latin typeface="Times New Roman" panose="02020603050405020304" pitchFamily="18" charset="0"/>
                <a:cs typeface="Times New Roman" panose="02020603050405020304" pitchFamily="18" charset="0"/>
              </a:rPr>
              <a:t>TÍCH</a:t>
            </a:r>
            <a:endParaRPr lang="en-US" b="1" dirty="0">
              <a:solidFill>
                <a:srgbClr val="FF000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91205"/>
            <a:ext cx="12192000" cy="3566795"/>
          </a:xfrm>
        </p:spPr>
      </p:pic>
      <p:sp>
        <p:nvSpPr>
          <p:cNvPr id="6" name="TextBox 5"/>
          <p:cNvSpPr txBox="1"/>
          <p:nvPr/>
        </p:nvSpPr>
        <p:spPr>
          <a:xfrm>
            <a:off x="304800" y="955181"/>
            <a:ext cx="11778114" cy="2336024"/>
          </a:xfrm>
          <a:prstGeom prst="rect">
            <a:avLst/>
          </a:prstGeom>
          <a:noFill/>
        </p:spPr>
        <p:txBody>
          <a:bodyPr wrap="square" rtlCol="0">
            <a:spAutoFit/>
          </a:bodyPr>
          <a:lstStyle/>
          <a:p>
            <a:pPr algn="ctr">
              <a:lnSpc>
                <a:spcPct val="90000"/>
              </a:lnSpc>
              <a:defRPr/>
            </a:pPr>
            <a:r>
              <a:rPr lang="en-US" sz="3200" b="1" dirty="0" smtClean="0">
                <a:solidFill>
                  <a:srgbClr val="0070C0"/>
                </a:solidFill>
                <a:latin typeface="Times New Roman" panose="02020603050405020304" pitchFamily="18" charset="0"/>
              </a:rPr>
              <a:t> </a:t>
            </a:r>
            <a:r>
              <a:rPr lang="en-US" sz="3200" b="1" dirty="0">
                <a:solidFill>
                  <a:srgbClr val="0070C0"/>
                </a:solidFill>
                <a:latin typeface="Times New Roman" panose="02020603050405020304" pitchFamily="18" charset="0"/>
              </a:rPr>
              <a:t>1. </a:t>
            </a:r>
            <a:r>
              <a:rPr lang="en-US" sz="3200" b="1" u="sng" dirty="0" err="1">
                <a:solidFill>
                  <a:srgbClr val="0070C0"/>
                </a:solidFill>
                <a:latin typeface="Times New Roman" panose="02020603050405020304" pitchFamily="18" charset="0"/>
              </a:rPr>
              <a:t>Định</a:t>
            </a:r>
            <a:r>
              <a:rPr lang="en-US" sz="3200" b="1" u="sng" dirty="0">
                <a:solidFill>
                  <a:srgbClr val="0070C0"/>
                </a:solidFill>
                <a:latin typeface="Times New Roman" panose="02020603050405020304" pitchFamily="18" charset="0"/>
              </a:rPr>
              <a:t> </a:t>
            </a:r>
            <a:r>
              <a:rPr lang="en-US" sz="3200" b="1" u="sng" dirty="0" err="1" smtClean="0">
                <a:solidFill>
                  <a:srgbClr val="0070C0"/>
                </a:solidFill>
                <a:latin typeface="Times New Roman" panose="02020603050405020304" pitchFamily="18" charset="0"/>
              </a:rPr>
              <a:t>nghĩa</a:t>
            </a:r>
            <a:r>
              <a:rPr lang="en-US" sz="3200" b="1" u="sng" dirty="0" smtClean="0">
                <a:solidFill>
                  <a:srgbClr val="0070C0"/>
                </a:solidFill>
                <a:latin typeface="Times New Roman" panose="02020603050405020304" pitchFamily="18" charset="0"/>
              </a:rPr>
              <a:t> </a:t>
            </a:r>
            <a:r>
              <a:rPr lang="en-US" sz="3200" b="1" u="sng" dirty="0" err="1" smtClean="0">
                <a:solidFill>
                  <a:srgbClr val="0070C0"/>
                </a:solidFill>
                <a:latin typeface="Times New Roman" panose="02020603050405020304" pitchFamily="18" charset="0"/>
              </a:rPr>
              <a:t>truyện</a:t>
            </a:r>
            <a:r>
              <a:rPr lang="en-US" sz="3200" b="1" u="sng" dirty="0" smtClean="0">
                <a:solidFill>
                  <a:srgbClr val="0070C0"/>
                </a:solidFill>
                <a:latin typeface="Times New Roman" panose="02020603050405020304" pitchFamily="18" charset="0"/>
              </a:rPr>
              <a:t> </a:t>
            </a:r>
            <a:r>
              <a:rPr lang="en-US" sz="3200" b="1" u="sng" dirty="0" err="1" smtClean="0">
                <a:solidFill>
                  <a:srgbClr val="0070C0"/>
                </a:solidFill>
                <a:latin typeface="Times New Roman" panose="02020603050405020304" pitchFamily="18" charset="0"/>
              </a:rPr>
              <a:t>cổ</a:t>
            </a:r>
            <a:r>
              <a:rPr lang="en-US" sz="3200" b="1" u="sng" dirty="0" smtClean="0">
                <a:solidFill>
                  <a:srgbClr val="0070C0"/>
                </a:solidFill>
                <a:latin typeface="Times New Roman" panose="02020603050405020304" pitchFamily="18" charset="0"/>
              </a:rPr>
              <a:t> </a:t>
            </a:r>
            <a:r>
              <a:rPr lang="en-US" sz="3200" b="1" u="sng" dirty="0" err="1" smtClean="0">
                <a:solidFill>
                  <a:srgbClr val="0070C0"/>
                </a:solidFill>
                <a:latin typeface="Times New Roman" panose="02020603050405020304" pitchFamily="18" charset="0"/>
              </a:rPr>
              <a:t>tích</a:t>
            </a:r>
            <a:r>
              <a:rPr lang="vi-VN" sz="3200" b="1" u="sng" dirty="0" smtClean="0">
                <a:solidFill>
                  <a:srgbClr val="0070C0"/>
                </a:solidFill>
                <a:latin typeface="Times New Roman" panose="02020603050405020304" pitchFamily="18" charset="0"/>
              </a:rPr>
              <a:t>:</a:t>
            </a:r>
            <a:endParaRPr lang="en-US" sz="3200" b="1" u="sng" dirty="0" smtClean="0">
              <a:solidFill>
                <a:srgbClr val="0070C0"/>
              </a:solidFill>
              <a:latin typeface="Times New Roman" panose="02020603050405020304" pitchFamily="18" charset="0"/>
            </a:endParaRPr>
          </a:p>
          <a:p>
            <a:pPr algn="ctr">
              <a:lnSpc>
                <a:spcPct val="90000"/>
              </a:lnSpc>
              <a:defRPr/>
            </a:pPr>
            <a:endParaRPr lang="vi-VN" b="1" u="sng" dirty="0">
              <a:solidFill>
                <a:srgbClr val="0070C0"/>
              </a:solidFill>
              <a:latin typeface="Times New Roman" panose="02020603050405020304" pitchFamily="18" charset="0"/>
            </a:endParaRPr>
          </a:p>
          <a:p>
            <a:pPr algn="just">
              <a:lnSpc>
                <a:spcPct val="90000"/>
              </a:lnSpc>
              <a:defRPr/>
            </a:pPr>
            <a:r>
              <a:rPr lang="vi-VN" sz="2800" dirty="0" smtClean="0">
                <a:latin typeface="Times New Roman" panose="02020603050405020304" pitchFamily="18" charset="0"/>
              </a:rPr>
              <a:t>Truyện </a:t>
            </a:r>
            <a:r>
              <a:rPr lang="vi-VN" sz="2800" dirty="0">
                <a:latin typeface="Times New Roman" panose="02020603050405020304" pitchFamily="18" charset="0"/>
              </a:rPr>
              <a:t>cổ tích </a:t>
            </a:r>
            <a:r>
              <a:rPr lang="en-US" sz="2800" dirty="0" err="1" smtClean="0">
                <a:latin typeface="Times New Roman" panose="02020603050405020304" pitchFamily="18" charset="0"/>
              </a:rPr>
              <a:t>là</a:t>
            </a:r>
            <a:r>
              <a:rPr lang="en-US" sz="2800" dirty="0" smtClean="0">
                <a:latin typeface="Times New Roman" panose="02020603050405020304" pitchFamily="18" charset="0"/>
              </a:rPr>
              <a:t> </a:t>
            </a:r>
            <a:r>
              <a:rPr lang="en-US" sz="2800" dirty="0" err="1" smtClean="0">
                <a:latin typeface="Times New Roman" panose="02020603050405020304" pitchFamily="18" charset="0"/>
              </a:rPr>
              <a:t>tác</a:t>
            </a:r>
            <a:r>
              <a:rPr lang="en-US" sz="2800" dirty="0" smtClean="0">
                <a:latin typeface="Times New Roman" panose="02020603050405020304" pitchFamily="18" charset="0"/>
              </a:rPr>
              <a:t> </a:t>
            </a:r>
            <a:r>
              <a:rPr lang="en-US" sz="2800" dirty="0" err="1" smtClean="0">
                <a:latin typeface="Times New Roman" panose="02020603050405020304" pitchFamily="18" charset="0"/>
              </a:rPr>
              <a:t>phẩm</a:t>
            </a:r>
            <a:r>
              <a:rPr lang="en-US" sz="2800" dirty="0" smtClean="0">
                <a:latin typeface="Times New Roman" panose="02020603050405020304" pitchFamily="18" charset="0"/>
              </a:rPr>
              <a:t> </a:t>
            </a:r>
            <a:r>
              <a:rPr lang="vi-VN" sz="2800" dirty="0" smtClean="0">
                <a:latin typeface="Times New Roman" panose="02020603050405020304" pitchFamily="18" charset="0"/>
              </a:rPr>
              <a:t>tự </a:t>
            </a:r>
            <a:r>
              <a:rPr lang="vi-VN" sz="2800" dirty="0">
                <a:latin typeface="Times New Roman" panose="02020603050405020304" pitchFamily="18" charset="0"/>
              </a:rPr>
              <a:t>sự dân </a:t>
            </a:r>
            <a:r>
              <a:rPr lang="vi-VN" sz="2800" dirty="0" smtClean="0">
                <a:latin typeface="Times New Roman" panose="02020603050405020304" pitchFamily="18" charset="0"/>
              </a:rPr>
              <a:t>gian</a:t>
            </a:r>
            <a:r>
              <a:rPr lang="en-US" sz="2800" dirty="0" smtClean="0">
                <a:latin typeface="Times New Roman" panose="02020603050405020304" pitchFamily="18" charset="0"/>
              </a:rPr>
              <a:t> </a:t>
            </a:r>
            <a:r>
              <a:rPr lang="en-US" sz="2800" dirty="0" err="1" smtClean="0">
                <a:latin typeface="Times New Roman" panose="02020603050405020304" pitchFamily="18" charset="0"/>
              </a:rPr>
              <a:t>mà</a:t>
            </a:r>
            <a:r>
              <a:rPr lang="en-US" sz="2800" dirty="0" smtClean="0">
                <a:latin typeface="Times New Roman" panose="02020603050405020304" pitchFamily="18" charset="0"/>
              </a:rPr>
              <a:t> </a:t>
            </a:r>
            <a:r>
              <a:rPr lang="vi-VN" sz="2800" dirty="0" smtClean="0">
                <a:latin typeface="Times New Roman" panose="02020603050405020304" pitchFamily="18" charset="0"/>
              </a:rPr>
              <a:t>cốt </a:t>
            </a:r>
            <a:r>
              <a:rPr lang="vi-VN" sz="2800" dirty="0">
                <a:latin typeface="Times New Roman" panose="02020603050405020304" pitchFamily="18" charset="0"/>
              </a:rPr>
              <a:t>truyện </a:t>
            </a:r>
            <a:r>
              <a:rPr lang="en-US" sz="2800" dirty="0" err="1" smtClean="0">
                <a:latin typeface="Times New Roman" panose="02020603050405020304" pitchFamily="18" charset="0"/>
              </a:rPr>
              <a:t>và</a:t>
            </a:r>
            <a:r>
              <a:rPr lang="en-US" sz="2800" dirty="0" smtClean="0">
                <a:latin typeface="Times New Roman" panose="02020603050405020304" pitchFamily="18" charset="0"/>
              </a:rPr>
              <a:t> </a:t>
            </a:r>
            <a:r>
              <a:rPr lang="en-US" sz="2800" dirty="0" err="1" smtClean="0">
                <a:latin typeface="Times New Roman" panose="02020603050405020304" pitchFamily="18" charset="0"/>
              </a:rPr>
              <a:t>hình</a:t>
            </a:r>
            <a:r>
              <a:rPr lang="en-US" sz="2800" dirty="0" smtClean="0">
                <a:latin typeface="Times New Roman" panose="02020603050405020304" pitchFamily="18" charset="0"/>
              </a:rPr>
              <a:t> </a:t>
            </a:r>
            <a:r>
              <a:rPr lang="en-US" sz="2800" dirty="0" err="1" smtClean="0">
                <a:latin typeface="Times New Roman" panose="02020603050405020304" pitchFamily="18" charset="0"/>
              </a:rPr>
              <a:t>tượng</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được</a:t>
            </a:r>
            <a:r>
              <a:rPr lang="en-US" sz="2800" dirty="0" smtClean="0">
                <a:latin typeface="Times New Roman" panose="02020603050405020304" pitchFamily="18" charset="0"/>
              </a:rPr>
              <a:t> </a:t>
            </a:r>
            <a:r>
              <a:rPr lang="en-US" sz="2800" dirty="0" err="1" smtClean="0">
                <a:latin typeface="Times New Roman" panose="02020603050405020304" pitchFamily="18" charset="0"/>
              </a:rPr>
              <a:t>hư</a:t>
            </a:r>
            <a:r>
              <a:rPr lang="en-US" sz="2800" dirty="0" smtClean="0">
                <a:latin typeface="Times New Roman" panose="02020603050405020304" pitchFamily="18" charset="0"/>
              </a:rPr>
              <a:t> </a:t>
            </a:r>
            <a:r>
              <a:rPr lang="en-US" sz="2800" dirty="0" err="1" smtClean="0">
                <a:latin typeface="Times New Roman" panose="02020603050405020304" pitchFamily="18" charset="0"/>
              </a:rPr>
              <a:t>cấu</a:t>
            </a:r>
            <a:r>
              <a:rPr lang="en-US" sz="2800" dirty="0" smtClean="0">
                <a:latin typeface="Times New Roman" panose="02020603050405020304" pitchFamily="18" charset="0"/>
              </a:rPr>
              <a:t> </a:t>
            </a:r>
            <a:r>
              <a:rPr lang="en-US" sz="2800" dirty="0" err="1" smtClean="0">
                <a:latin typeface="Times New Roman" panose="02020603050405020304" pitchFamily="18" charset="0"/>
              </a:rPr>
              <a:t>có</a:t>
            </a:r>
            <a:r>
              <a:rPr lang="en-US" sz="2800" dirty="0" smtClean="0">
                <a:latin typeface="Times New Roman" panose="02020603050405020304" pitchFamily="18" charset="0"/>
              </a:rPr>
              <a:t> </a:t>
            </a:r>
            <a:r>
              <a:rPr lang="en-US" sz="2800" dirty="0" err="1" smtClean="0">
                <a:latin typeface="Times New Roman" panose="02020603050405020304" pitchFamily="18" charset="0"/>
              </a:rPr>
              <a:t>chủ</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định</a:t>
            </a:r>
            <a:r>
              <a:rPr lang="en-US" sz="2800" dirty="0" smtClean="0">
                <a:latin typeface="Times New Roman" panose="02020603050405020304" pitchFamily="18" charset="0"/>
              </a:rPr>
              <a:t>, </a:t>
            </a:r>
            <a:r>
              <a:rPr lang="en-US" sz="2800" dirty="0" err="1" smtClean="0">
                <a:latin typeface="Times New Roman" panose="02020603050405020304" pitchFamily="18" charset="0"/>
              </a:rPr>
              <a:t>kể</a:t>
            </a:r>
            <a:r>
              <a:rPr lang="en-US" sz="2800" dirty="0" smtClean="0">
                <a:latin typeface="Times New Roman" panose="02020603050405020304" pitchFamily="18" charset="0"/>
              </a:rPr>
              <a:t> </a:t>
            </a:r>
            <a:r>
              <a:rPr lang="en-US" sz="2800" dirty="0" err="1" smtClean="0">
                <a:latin typeface="Times New Roman" panose="02020603050405020304" pitchFamily="18" charset="0"/>
              </a:rPr>
              <a:t>về</a:t>
            </a:r>
            <a:r>
              <a:rPr lang="en-US" sz="2800" dirty="0" smtClean="0">
                <a:latin typeface="Times New Roman" panose="02020603050405020304" pitchFamily="18" charset="0"/>
              </a:rPr>
              <a:t> </a:t>
            </a:r>
            <a:r>
              <a:rPr lang="en-US" sz="2800" dirty="0" err="1" smtClean="0">
                <a:latin typeface="Times New Roman" panose="02020603050405020304" pitchFamily="18" charset="0"/>
              </a:rPr>
              <a:t>số</a:t>
            </a:r>
            <a:r>
              <a:rPr lang="en-US" sz="2800" dirty="0" smtClean="0">
                <a:latin typeface="Times New Roman" panose="02020603050405020304" pitchFamily="18" charset="0"/>
              </a:rPr>
              <a:t> </a:t>
            </a:r>
            <a:r>
              <a:rPr lang="en-US" sz="2800" dirty="0" err="1" smtClean="0">
                <a:latin typeface="Times New Roman" panose="02020603050405020304" pitchFamily="18" charset="0"/>
              </a:rPr>
              <a:t>phận</a:t>
            </a:r>
            <a:r>
              <a:rPr lang="en-US" sz="2800" dirty="0" smtClean="0">
                <a:latin typeface="Times New Roman" panose="02020603050405020304" pitchFamily="18" charset="0"/>
              </a:rPr>
              <a:t> </a:t>
            </a:r>
            <a:r>
              <a:rPr lang="en-US" sz="2800" dirty="0" err="1" smtClean="0">
                <a:latin typeface="Times New Roman" panose="02020603050405020304" pitchFamily="18" charset="0"/>
              </a:rPr>
              <a:t>bình</a:t>
            </a:r>
            <a:r>
              <a:rPr lang="en-US" sz="2800" dirty="0" smtClean="0">
                <a:latin typeface="Times New Roman" panose="02020603050405020304" pitchFamily="18" charset="0"/>
              </a:rPr>
              <a:t> </a:t>
            </a:r>
            <a:r>
              <a:rPr lang="en-US" sz="2800" dirty="0" err="1" smtClean="0">
                <a:latin typeface="Times New Roman" panose="02020603050405020304" pitchFamily="18" charset="0"/>
              </a:rPr>
              <a:t>thường</a:t>
            </a:r>
            <a:r>
              <a:rPr lang="en-US" sz="2800" dirty="0" smtClean="0">
                <a:latin typeface="Times New Roman" panose="02020603050405020304" pitchFamily="18" charset="0"/>
              </a:rPr>
              <a:t> </a:t>
            </a:r>
            <a:r>
              <a:rPr lang="en-US" sz="2800" dirty="0" err="1" smtClean="0">
                <a:latin typeface="Times New Roman" panose="02020603050405020304" pitchFamily="18" charset="0"/>
              </a:rPr>
              <a:t>của</a:t>
            </a:r>
            <a:r>
              <a:rPr lang="en-US" sz="2800" dirty="0" smtClean="0">
                <a:latin typeface="Times New Roman" panose="02020603050405020304" pitchFamily="18" charset="0"/>
              </a:rPr>
              <a:t> con </a:t>
            </a:r>
            <a:r>
              <a:rPr lang="en-US" sz="2800" dirty="0" err="1" smtClean="0">
                <a:latin typeface="Times New Roman" panose="02020603050405020304" pitchFamily="18" charset="0"/>
              </a:rPr>
              <a:t>người</a:t>
            </a:r>
            <a:r>
              <a:rPr lang="en-US" sz="2800" dirty="0" smtClean="0">
                <a:latin typeface="Times New Roman" panose="02020603050405020304" pitchFamily="18" charset="0"/>
              </a:rPr>
              <a:t> </a:t>
            </a:r>
            <a:r>
              <a:rPr lang="en-US" sz="2800" dirty="0" err="1" smtClean="0">
                <a:latin typeface="Times New Roman" panose="02020603050405020304" pitchFamily="18" charset="0"/>
              </a:rPr>
              <a:t>trong</a:t>
            </a:r>
            <a:r>
              <a:rPr lang="en-US" sz="2800" dirty="0" smtClean="0">
                <a:latin typeface="Times New Roman" panose="02020603050405020304" pitchFamily="18" charset="0"/>
              </a:rPr>
              <a:t> </a:t>
            </a:r>
            <a:r>
              <a:rPr lang="en-US" sz="2800" dirty="0" err="1" smtClean="0">
                <a:latin typeface="Times New Roman" panose="02020603050405020304" pitchFamily="18" charset="0"/>
              </a:rPr>
              <a:t>xã</a:t>
            </a:r>
            <a:r>
              <a:rPr lang="en-US" sz="2800" dirty="0" smtClean="0">
                <a:latin typeface="Times New Roman" panose="02020603050405020304" pitchFamily="18" charset="0"/>
              </a:rPr>
              <a:t> </a:t>
            </a:r>
            <a:r>
              <a:rPr lang="en-US" sz="2800" dirty="0" err="1" smtClean="0">
                <a:latin typeface="Times New Roman" panose="02020603050405020304" pitchFamily="18" charset="0"/>
              </a:rPr>
              <a:t>hội</a:t>
            </a:r>
            <a:r>
              <a:rPr lang="en-US" sz="2800" dirty="0" smtClean="0">
                <a:latin typeface="Times New Roman" panose="02020603050405020304" pitchFamily="18" charset="0"/>
              </a:rPr>
              <a:t>, </a:t>
            </a:r>
            <a:r>
              <a:rPr lang="en-US" sz="2800" dirty="0" err="1" smtClean="0">
                <a:latin typeface="Times New Roman" panose="02020603050405020304" pitchFamily="18" charset="0"/>
              </a:rPr>
              <a:t>thể</a:t>
            </a:r>
            <a:r>
              <a:rPr lang="en-US" sz="2800" dirty="0" smtClean="0">
                <a:latin typeface="Times New Roman" panose="02020603050405020304" pitchFamily="18" charset="0"/>
              </a:rPr>
              <a:t> </a:t>
            </a:r>
            <a:r>
              <a:rPr lang="en-US" sz="2800" dirty="0" err="1" smtClean="0">
                <a:latin typeface="Times New Roman" panose="02020603050405020304" pitchFamily="18" charset="0"/>
              </a:rPr>
              <a:t>hiện</a:t>
            </a:r>
            <a:r>
              <a:rPr lang="en-US" sz="2800" dirty="0" smtClean="0">
                <a:latin typeface="Times New Roman" panose="02020603050405020304" pitchFamily="18" charset="0"/>
              </a:rPr>
              <a:t> </a:t>
            </a:r>
            <a:r>
              <a:rPr lang="en-US" sz="2800" dirty="0" err="1" smtClean="0">
                <a:latin typeface="Times New Roman" panose="02020603050405020304" pitchFamily="18" charset="0"/>
              </a:rPr>
              <a:t>tinh</a:t>
            </a:r>
            <a:r>
              <a:rPr lang="en-US" sz="2800" dirty="0" smtClean="0">
                <a:latin typeface="Times New Roman" panose="02020603050405020304" pitchFamily="18" charset="0"/>
              </a:rPr>
              <a:t> </a:t>
            </a:r>
            <a:r>
              <a:rPr lang="en-US" sz="2800" dirty="0" err="1" smtClean="0">
                <a:latin typeface="Times New Roman" panose="02020603050405020304" pitchFamily="18" charset="0"/>
              </a:rPr>
              <a:t>thần</a:t>
            </a:r>
            <a:r>
              <a:rPr lang="en-US" sz="2800" dirty="0" smtClean="0">
                <a:latin typeface="Times New Roman" panose="02020603050405020304" pitchFamily="18" charset="0"/>
              </a:rPr>
              <a:t> </a:t>
            </a:r>
            <a:r>
              <a:rPr lang="en-US" sz="2800" dirty="0" err="1" smtClean="0">
                <a:latin typeface="Times New Roman" panose="02020603050405020304" pitchFamily="18" charset="0"/>
              </a:rPr>
              <a:t>nhân</a:t>
            </a:r>
            <a:r>
              <a:rPr lang="en-US" sz="2800" dirty="0" smtClean="0">
                <a:latin typeface="Times New Roman" panose="02020603050405020304" pitchFamily="18" charset="0"/>
              </a:rPr>
              <a:t> </a:t>
            </a:r>
            <a:r>
              <a:rPr lang="en-US" sz="2800" dirty="0" err="1" smtClean="0">
                <a:latin typeface="Times New Roman" panose="02020603050405020304" pitchFamily="18" charset="0"/>
              </a:rPr>
              <a:t>đạo</a:t>
            </a:r>
            <a:r>
              <a:rPr lang="en-US" sz="2800" dirty="0" smtClean="0">
                <a:latin typeface="Times New Roman" panose="02020603050405020304" pitchFamily="18" charset="0"/>
              </a:rPr>
              <a:t> </a:t>
            </a:r>
            <a:r>
              <a:rPr lang="en-US" sz="2800" dirty="0" err="1" smtClean="0">
                <a:latin typeface="Times New Roman" panose="02020603050405020304" pitchFamily="18" charset="0"/>
              </a:rPr>
              <a:t>và</a:t>
            </a:r>
            <a:r>
              <a:rPr lang="en-US" sz="2800" dirty="0" smtClean="0">
                <a:latin typeface="Times New Roman" panose="02020603050405020304" pitchFamily="18" charset="0"/>
              </a:rPr>
              <a:t> </a:t>
            </a:r>
            <a:r>
              <a:rPr lang="en-US" sz="2800" dirty="0" err="1" smtClean="0">
                <a:latin typeface="Times New Roman" panose="02020603050405020304" pitchFamily="18" charset="0"/>
              </a:rPr>
              <a:t>lạc</a:t>
            </a:r>
            <a:r>
              <a:rPr lang="en-US" sz="2800" dirty="0" smtClean="0">
                <a:latin typeface="Times New Roman" panose="02020603050405020304" pitchFamily="18" charset="0"/>
              </a:rPr>
              <a:t> </a:t>
            </a:r>
            <a:r>
              <a:rPr lang="en-US" sz="2800" dirty="0" err="1" smtClean="0">
                <a:latin typeface="Times New Roman" panose="02020603050405020304" pitchFamily="18" charset="0"/>
              </a:rPr>
              <a:t>quan</a:t>
            </a:r>
            <a:r>
              <a:rPr lang="en-US" sz="2800" dirty="0" smtClean="0">
                <a:latin typeface="Times New Roman" panose="02020603050405020304" pitchFamily="18" charset="0"/>
              </a:rPr>
              <a:t> </a:t>
            </a:r>
            <a:r>
              <a:rPr lang="en-US" sz="2800" dirty="0" err="1" smtClean="0">
                <a:latin typeface="Times New Roman" panose="02020603050405020304" pitchFamily="18" charset="0"/>
              </a:rPr>
              <a:t>của</a:t>
            </a:r>
            <a:r>
              <a:rPr lang="en-US" sz="2800" dirty="0" smtClean="0">
                <a:latin typeface="Times New Roman" panose="02020603050405020304" pitchFamily="18" charset="0"/>
              </a:rPr>
              <a:t> </a:t>
            </a:r>
            <a:r>
              <a:rPr lang="en-US" sz="2800" dirty="0" err="1" smtClean="0">
                <a:latin typeface="Times New Roman" panose="02020603050405020304" pitchFamily="18" charset="0"/>
              </a:rPr>
              <a:t>nhân</a:t>
            </a:r>
            <a:r>
              <a:rPr lang="en-US" sz="2800" dirty="0" smtClean="0">
                <a:latin typeface="Times New Roman" panose="02020603050405020304" pitchFamily="18" charset="0"/>
              </a:rPr>
              <a:t> </a:t>
            </a:r>
            <a:r>
              <a:rPr lang="en-US" sz="2800" dirty="0" err="1" smtClean="0">
                <a:latin typeface="Times New Roman" panose="02020603050405020304" pitchFamily="18" charset="0"/>
              </a:rPr>
              <a:t>dân</a:t>
            </a:r>
            <a:r>
              <a:rPr lang="en-US" sz="2800" dirty="0" smtClean="0">
                <a:latin typeface="Times New Roman" panose="02020603050405020304" pitchFamily="18" charset="0"/>
              </a:rPr>
              <a:t> </a:t>
            </a:r>
            <a:r>
              <a:rPr lang="en-US" sz="2800" dirty="0" err="1" smtClean="0">
                <a:latin typeface="Times New Roman" panose="02020603050405020304" pitchFamily="18" charset="0"/>
              </a:rPr>
              <a:t>lao</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động</a:t>
            </a:r>
            <a:r>
              <a:rPr lang="en-US" sz="2800" dirty="0" smtClean="0">
                <a:latin typeface="Times New Roman" panose="02020603050405020304" pitchFamily="18" charset="0"/>
              </a:rPr>
              <a:t>.</a:t>
            </a:r>
            <a:endParaRPr lang="vi-VN" sz="2800" dirty="0">
              <a:latin typeface="Times New Roman" panose="02020603050405020304" pitchFamily="18" charset="0"/>
            </a:endParaRPr>
          </a:p>
          <a:p>
            <a:pPr algn="just">
              <a:lnSpc>
                <a:spcPct val="90000"/>
              </a:lnSpc>
              <a:defRPr/>
            </a:pPr>
            <a:r>
              <a:rPr lang="vi-VN" sz="2800" dirty="0">
                <a:latin typeface="Times New Roman" panose="02020603050405020304" pitchFamily="18" charset="0"/>
              </a:rPr>
              <a:t> </a:t>
            </a:r>
          </a:p>
        </p:txBody>
      </p:sp>
    </p:spTree>
    <p:extLst>
      <p:ext uri="{BB962C8B-B14F-4D97-AF65-F5344CB8AC3E}">
        <p14:creationId xmlns:p14="http://schemas.microsoft.com/office/powerpoint/2010/main" val="16903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Group 54"/>
          <p:cNvGraphicFramePr>
            <a:graphicFrameLocks noGrp="1"/>
          </p:cNvGraphicFramePr>
          <p:nvPr>
            <p:extLst>
              <p:ext uri="{D42A27DB-BD31-4B8C-83A1-F6EECF244321}">
                <p14:modId xmlns:p14="http://schemas.microsoft.com/office/powerpoint/2010/main" val="2257864764"/>
              </p:ext>
            </p:extLst>
          </p:nvPr>
        </p:nvGraphicFramePr>
        <p:xfrm>
          <a:off x="288357" y="1773377"/>
          <a:ext cx="11521440" cy="4791424"/>
        </p:xfrm>
        <a:graphic>
          <a:graphicData uri="http://schemas.openxmlformats.org/drawingml/2006/table">
            <a:tbl>
              <a:tblPr>
                <a:tableStyleId>{69C7853C-536D-4A76-A0AE-DD22124D55A5}</a:tableStyleId>
              </a:tblPr>
              <a:tblGrid>
                <a:gridCol w="3774265"/>
                <a:gridCol w="4171556"/>
                <a:gridCol w="3575619"/>
              </a:tblGrid>
              <a:tr h="87523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CỔ TÍCH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THẦN KỲ</a:t>
                      </a:r>
                      <a:endParaRPr kumimoji="0" lang="en-US" sz="28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12" marB="45712" horzOverflow="overflow"/>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CỔ TÍCH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SINH HOẠT</a:t>
                      </a:r>
                      <a:endParaRPr kumimoji="0" lang="en-US" sz="28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12" marB="45712" horzOverflow="overflow"/>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CỔ TÍCH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LOÀI VẬT</a:t>
                      </a:r>
                      <a:endParaRPr kumimoji="0" lang="en-US" sz="2800" b="1"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a:txBody>
                  <a:tcPr marT="45712" marB="45712" horzOverflow="overflow"/>
                </a:tc>
              </a:tr>
              <a:tr h="361996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1.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Nhân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bất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hạnh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mồ</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côi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dị</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dạng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kỳ</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sức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khoẻ</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nghệ</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2.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Xuất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yếu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tố</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hoang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đường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kỳ</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ảo</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giàu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trí</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tưởng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Vd</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Tấm</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Cám</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Thạch</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Sanh</a:t>
                      </a: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1-Đề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xã</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hội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gần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gũi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cuộc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sống</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2-Nhân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tâm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đức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hạnh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trí</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xảo</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khờ</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khạo</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3-Ít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yếu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tố</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hoang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đường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chú</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hành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vi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tính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cách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NV</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Vd</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theo</a:t>
                      </a:r>
                      <a:r>
                        <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vợ</a:t>
                      </a:r>
                      <a:r>
                        <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dặn</a:t>
                      </a: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1-Nhân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trung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tâm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loài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mang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thuộc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tính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2-Mục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đích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đúc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kinh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nghiệm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nhận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thức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tập</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tính</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loài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Vd:Con</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cáo</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xảo</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quyệt</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thỏ</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khôn</a:t>
                      </a:r>
                      <a:r>
                        <a:rPr kumimoji="0" lang="en-US" sz="2800" i="1"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i="1" u="none" strike="noStrike" cap="none" normalizeH="0" baseline="0" dirty="0" err="1" smtClean="0">
                          <a:ln>
                            <a:noFill/>
                          </a:ln>
                          <a:effectLst/>
                          <a:latin typeface="Times New Roman" panose="02020603050405020304" pitchFamily="18" charset="0"/>
                          <a:cs typeface="Times New Roman" panose="02020603050405020304" pitchFamily="18" charset="0"/>
                        </a:rPr>
                        <a:t>ngoan</a:t>
                      </a: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tc>
              </a:tr>
            </a:tbl>
          </a:graphicData>
        </a:graphic>
      </p:graphicFrame>
      <p:sp>
        <p:nvSpPr>
          <p:cNvPr id="5" name="Oval 47"/>
          <p:cNvSpPr>
            <a:spLocks noChangeArrowheads="1"/>
          </p:cNvSpPr>
          <p:nvPr/>
        </p:nvSpPr>
        <p:spPr bwMode="auto">
          <a:xfrm>
            <a:off x="2225040" y="780416"/>
            <a:ext cx="7543800" cy="838200"/>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800" b="1" dirty="0">
                <a:solidFill>
                  <a:schemeClr val="tx1"/>
                </a:solidFill>
                <a:latin typeface="Times New Roman" panose="02020603050405020304" pitchFamily="18" charset="0"/>
                <a:cs typeface="Times New Roman" panose="02020603050405020304" pitchFamily="18" charset="0"/>
              </a:rPr>
              <a:t>2-PHÂN LOẠI TRUYỆN CỔ TÍCH</a:t>
            </a:r>
          </a:p>
        </p:txBody>
      </p:sp>
      <p:sp>
        <p:nvSpPr>
          <p:cNvPr id="7" name="Title 1"/>
          <p:cNvSpPr>
            <a:spLocks noGrp="1"/>
          </p:cNvSpPr>
          <p:nvPr>
            <p:ph type="title"/>
          </p:nvPr>
        </p:nvSpPr>
        <p:spPr>
          <a:xfrm>
            <a:off x="288357" y="-239118"/>
            <a:ext cx="11417166"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III</a:t>
            </a:r>
            <a:r>
              <a:rPr lang="en-US" b="1" dirty="0">
                <a:solidFill>
                  <a:srgbClr val="FF3300"/>
                </a:solidFill>
                <a:latin typeface="Times New Roman" panose="02020603050405020304" pitchFamily="18" charset="0"/>
                <a:cs typeface="Times New Roman" panose="02020603050405020304" pitchFamily="18" charset="0"/>
              </a:rPr>
              <a:t>. TỰ SỰ DÂN GIAN - TRUYỆN CỔ </a:t>
            </a:r>
            <a:r>
              <a:rPr lang="en-US" b="1" dirty="0" smtClean="0">
                <a:solidFill>
                  <a:srgbClr val="FF3300"/>
                </a:solidFill>
                <a:latin typeface="Times New Roman" panose="02020603050405020304" pitchFamily="18" charset="0"/>
                <a:cs typeface="Times New Roman" panose="02020603050405020304" pitchFamily="18" charset="0"/>
              </a:rPr>
              <a:t>TÍCH</a:t>
            </a:r>
            <a:endParaRPr lang="en-US" b="1" dirty="0">
              <a:solidFill>
                <a:srgbClr val="FF0000"/>
              </a:solidFill>
              <a:latin typeface="+mn-lt"/>
            </a:endParaRPr>
          </a:p>
        </p:txBody>
      </p:sp>
    </p:spTree>
    <p:extLst>
      <p:ext uri="{BB962C8B-B14F-4D97-AF65-F5344CB8AC3E}">
        <p14:creationId xmlns:p14="http://schemas.microsoft.com/office/powerpoint/2010/main" val="23481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2" y="-169433"/>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III. TỰ SỰ DÂN GIAN - TRUYỆN CỔ TÍCH</a:t>
            </a:r>
            <a:endParaRPr lang="en-US" b="1" dirty="0">
              <a:solidFill>
                <a:srgbClr val="FF0000"/>
              </a:solidFill>
              <a:latin typeface="+mn-lt"/>
            </a:endParaRPr>
          </a:p>
        </p:txBody>
      </p:sp>
      <p:sp>
        <p:nvSpPr>
          <p:cNvPr id="6" name="TextBox 5"/>
          <p:cNvSpPr txBox="1"/>
          <p:nvPr/>
        </p:nvSpPr>
        <p:spPr>
          <a:xfrm>
            <a:off x="274320" y="1293290"/>
            <a:ext cx="11582400" cy="5410712"/>
          </a:xfrm>
          <a:prstGeom prst="rect">
            <a:avLst/>
          </a:prstGeom>
          <a:noFill/>
        </p:spPr>
        <p:txBody>
          <a:bodyPr wrap="square" rtlCol="0">
            <a:spAutoFit/>
          </a:bodyPr>
          <a:lstStyle/>
          <a:p>
            <a:pPr algn="ctr">
              <a:lnSpc>
                <a:spcPct val="90000"/>
              </a:lnSpc>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3-</a:t>
            </a:r>
            <a:r>
              <a:rPr lang="en-US" sz="3200" b="1" u="sng" dirty="0">
                <a:solidFill>
                  <a:schemeClr val="accent5">
                    <a:lumMod val="75000"/>
                  </a:schemeClr>
                </a:solidFill>
                <a:latin typeface="Times New Roman" panose="02020603050405020304" pitchFamily="18" charset="0"/>
                <a:cs typeface="Times New Roman" panose="02020603050405020304" pitchFamily="18" charset="0"/>
              </a:rPr>
              <a:t>Nội dung </a:t>
            </a:r>
            <a:r>
              <a:rPr lang="en-US" sz="3200" b="1" u="sng" dirty="0" err="1">
                <a:solidFill>
                  <a:schemeClr val="accent5">
                    <a:lumMod val="75000"/>
                  </a:schemeClr>
                </a:solidFill>
                <a:latin typeface="Times New Roman" panose="02020603050405020304" pitchFamily="18" charset="0"/>
                <a:cs typeface="Times New Roman" panose="02020603050405020304" pitchFamily="18" charset="0"/>
              </a:rPr>
              <a:t>truyện</a:t>
            </a:r>
            <a:r>
              <a:rPr lang="en-US" sz="3200" b="1" u="sng"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75000"/>
                  </a:schemeClr>
                </a:solidFill>
                <a:latin typeface="Times New Roman" panose="02020603050405020304" pitchFamily="18" charset="0"/>
                <a:cs typeface="Times New Roman" panose="02020603050405020304" pitchFamily="18" charset="0"/>
              </a:rPr>
              <a:t>cổ</a:t>
            </a:r>
            <a:r>
              <a:rPr lang="en-US" sz="3200" b="1" u="sng"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u="sng" dirty="0" err="1" smtClean="0">
                <a:solidFill>
                  <a:schemeClr val="accent5">
                    <a:lumMod val="75000"/>
                  </a:schemeClr>
                </a:solidFill>
                <a:latin typeface="Times New Roman" panose="02020603050405020304" pitchFamily="18" charset="0"/>
                <a:cs typeface="Times New Roman" panose="02020603050405020304" pitchFamily="18" charset="0"/>
              </a:rPr>
              <a:t>tích</a:t>
            </a:r>
            <a:endParaRPr lang="en-US" sz="3200" b="1" u="sng"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lnSpc>
                <a:spcPct val="90000"/>
              </a:lnSpc>
              <a:defRPr/>
            </a:pP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90000"/>
              </a:lnSpc>
              <a:defRPr/>
            </a:pPr>
            <a:r>
              <a:rPr lang="en-US" sz="3200" b="1" dirty="0" smtClean="0">
                <a:latin typeface="Times New Roman" panose="02020603050405020304" pitchFamily="18" charset="0"/>
                <a:cs typeface="Times New Roman" panose="02020603050405020304" pitchFamily="18" charset="0"/>
              </a:rPr>
              <a:t>a. </a:t>
            </a:r>
            <a:r>
              <a:rPr lang="en-US" sz="3200" b="1" i="1" u="sng" dirty="0" err="1" smtClean="0">
                <a:latin typeface="Times New Roman" panose="02020603050405020304" pitchFamily="18" charset="0"/>
                <a:cs typeface="Times New Roman" panose="02020603050405020304" pitchFamily="18" charset="0"/>
              </a:rPr>
              <a:t>Truyện</a:t>
            </a:r>
            <a:r>
              <a:rPr lang="en-US" sz="3200" b="1" i="1" u="sng" dirty="0" smtClean="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kể</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về</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những</a:t>
            </a:r>
            <a:r>
              <a:rPr lang="en-US" sz="3200" b="1" i="1" u="sng" dirty="0">
                <a:latin typeface="Times New Roman" panose="02020603050405020304" pitchFamily="18" charset="0"/>
                <a:cs typeface="Times New Roman" panose="02020603050405020304" pitchFamily="18" charset="0"/>
              </a:rPr>
              <a:t> con </a:t>
            </a:r>
            <a:r>
              <a:rPr lang="en-US" sz="3200" b="1" i="1" u="sng" dirty="0" err="1">
                <a:latin typeface="Times New Roman" panose="02020603050405020304" pitchFamily="18" charset="0"/>
                <a:cs typeface="Times New Roman" panose="02020603050405020304" pitchFamily="18" charset="0"/>
              </a:rPr>
              <a:t>người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lương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thiện</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đau</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khổ</a:t>
            </a:r>
            <a:r>
              <a:rPr lang="en-US" sz="3200" b="1" i="1" u="sng" dirty="0">
                <a:latin typeface="Times New Roman" panose="02020603050405020304" pitchFamily="18" charset="0"/>
                <a:cs typeface="Times New Roman" panose="02020603050405020304" pitchFamily="18" charset="0"/>
              </a:rPr>
              <a:t>:</a:t>
            </a:r>
            <a:r>
              <a:rPr lang="en-US" sz="3200" b="1" u="sng" dirty="0">
                <a:latin typeface="Times New Roman" panose="02020603050405020304" pitchFamily="18" charset="0"/>
                <a:cs typeface="Times New Roman" panose="02020603050405020304" pitchFamily="18" charset="0"/>
              </a:rPr>
              <a:t> </a:t>
            </a:r>
            <a:endParaRPr lang="en-US" sz="3200" b="1" u="sng" dirty="0" smtClean="0">
              <a:latin typeface="Times New Roman" panose="02020603050405020304" pitchFamily="18" charset="0"/>
              <a:cs typeface="Times New Roman" panose="02020603050405020304" pitchFamily="18" charset="0"/>
            </a:endParaRPr>
          </a:p>
          <a:p>
            <a:pPr algn="just">
              <a:lnSpc>
                <a:spcPct val="90000"/>
              </a:lnSpc>
              <a:defRPr/>
            </a:pPr>
            <a:endParaRPr lang="en-US" sz="3200" b="1"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nghèo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chịu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hạnh.Thái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p>
          <a:p>
            <a:pPr marL="457200" indent="-457200" algn="just">
              <a:lnSpc>
                <a:spcPct val="90000"/>
              </a:lnSpc>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đen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 </a:t>
            </a:r>
          </a:p>
          <a:p>
            <a:pPr algn="just">
              <a:lnSpc>
                <a:spcPct val="90000"/>
              </a:lnSpc>
              <a:defRPr/>
            </a:pPr>
            <a:endParaRPr lang="en-US" sz="3200" b="1" i="1" dirty="0"/>
          </a:p>
        </p:txBody>
      </p:sp>
    </p:spTree>
    <p:extLst>
      <p:ext uri="{BB962C8B-B14F-4D97-AF65-F5344CB8AC3E}">
        <p14:creationId xmlns:p14="http://schemas.microsoft.com/office/powerpoint/2010/main" val="6994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2" y="-169433"/>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III. TỰ SỰ DÂN GIAN - TRUYỆN CỔ TÍCH</a:t>
            </a:r>
            <a:endParaRPr lang="en-US" b="1" dirty="0">
              <a:solidFill>
                <a:srgbClr val="FF0000"/>
              </a:solidFill>
              <a:latin typeface="+mn-lt"/>
            </a:endParaRPr>
          </a:p>
        </p:txBody>
      </p:sp>
      <p:sp>
        <p:nvSpPr>
          <p:cNvPr id="6" name="TextBox 5"/>
          <p:cNvSpPr txBox="1"/>
          <p:nvPr/>
        </p:nvSpPr>
        <p:spPr>
          <a:xfrm>
            <a:off x="274320" y="1156130"/>
            <a:ext cx="11582400" cy="4967514"/>
          </a:xfrm>
          <a:prstGeom prst="rect">
            <a:avLst/>
          </a:prstGeom>
          <a:noFill/>
        </p:spPr>
        <p:txBody>
          <a:bodyPr wrap="square" rtlCol="0">
            <a:spAutoFit/>
          </a:bodyPr>
          <a:lstStyle/>
          <a:p>
            <a:pPr algn="ctr">
              <a:lnSpc>
                <a:spcPct val="90000"/>
              </a:lnSpc>
              <a:defRPr/>
            </a:pPr>
            <a:r>
              <a:rPr lang="vi-VN" sz="3200" b="1" dirty="0">
                <a:solidFill>
                  <a:schemeClr val="accent5">
                    <a:lumMod val="75000"/>
                  </a:schemeClr>
                </a:solidFill>
                <a:latin typeface="Times New Roman" panose="02020603050405020304" pitchFamily="18" charset="0"/>
                <a:cs typeface="Times New Roman" panose="02020603050405020304" pitchFamily="18" charset="0"/>
              </a:rPr>
              <a:t> 3-Nội dung truyện cổ </a:t>
            </a:r>
            <a:r>
              <a:rPr lang="vi-VN" sz="3200" b="1" dirty="0" smtClean="0">
                <a:solidFill>
                  <a:schemeClr val="accent5">
                    <a:lumMod val="75000"/>
                  </a:schemeClr>
                </a:solidFill>
                <a:latin typeface="Times New Roman" panose="02020603050405020304" pitchFamily="18" charset="0"/>
                <a:cs typeface="Times New Roman" panose="02020603050405020304" pitchFamily="18" charset="0"/>
              </a:rPr>
              <a:t>tích</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a:p>
            <a:pPr marL="457200" indent="-457200" algn="ctr">
              <a:lnSpc>
                <a:spcPct val="90000"/>
              </a:lnSpc>
              <a:buFont typeface="Arial" panose="020B0604020202020204" pitchFamily="34" charset="0"/>
              <a:buChar char="•"/>
              <a:defRPr/>
            </a:pPr>
            <a:endParaRPr lang="vi-VN" sz="3200" b="1"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90000"/>
              </a:lnSpc>
              <a:defRPr/>
            </a:pPr>
            <a:r>
              <a:rPr lang="vi-VN" sz="3200" b="1" dirty="0" smtClean="0">
                <a:latin typeface="Times New Roman" panose="02020603050405020304" pitchFamily="18" charset="0"/>
                <a:cs typeface="Times New Roman" panose="02020603050405020304" pitchFamily="18" charset="0"/>
              </a:rPr>
              <a:t>b</a:t>
            </a:r>
            <a:r>
              <a:rPr lang="en-US" sz="3200" b="1" dirty="0" smtClean="0">
                <a:latin typeface="Times New Roman" panose="02020603050405020304" pitchFamily="18" charset="0"/>
                <a:cs typeface="Times New Roman" panose="02020603050405020304" pitchFamily="18" charset="0"/>
              </a:rPr>
              <a:t>. </a:t>
            </a:r>
            <a:r>
              <a:rPr lang="vi-VN" sz="3200" b="1" i="1" u="sng" dirty="0" smtClean="0">
                <a:latin typeface="Times New Roman" panose="02020603050405020304" pitchFamily="18" charset="0"/>
                <a:cs typeface="Times New Roman" panose="02020603050405020304" pitchFamily="18" charset="0"/>
              </a:rPr>
              <a:t>Triết </a:t>
            </a:r>
            <a:r>
              <a:rPr lang="vi-VN" sz="3200" b="1" i="1" u="sng" dirty="0">
                <a:latin typeface="Times New Roman" panose="02020603050405020304" pitchFamily="18" charset="0"/>
                <a:cs typeface="Times New Roman" panose="02020603050405020304" pitchFamily="18" charset="0"/>
              </a:rPr>
              <a:t>lý “Ở hiền gặp lành”và ước mơ công lý của nhân dân </a:t>
            </a:r>
            <a:r>
              <a:rPr lang="en-US" sz="3200" b="1" i="1" u="sng" dirty="0" smtClean="0">
                <a:latin typeface="Times New Roman" panose="02020603050405020304" pitchFamily="18" charset="0"/>
                <a:cs typeface="Times New Roman" panose="02020603050405020304" pitchFamily="18" charset="0"/>
              </a:rPr>
              <a:t>:</a:t>
            </a:r>
          </a:p>
          <a:p>
            <a:pPr marL="457200" indent="-457200" algn="just">
              <a:lnSpc>
                <a:spcPct val="90000"/>
              </a:lnSpc>
              <a:buFont typeface="Arial" panose="020B0604020202020204" pitchFamily="34" charset="0"/>
              <a:buChar char="•"/>
              <a:defRPr/>
            </a:pPr>
            <a:endParaRPr lang="vi-VN" sz="3200" b="1"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vi-VN" sz="3200" dirty="0">
                <a:latin typeface="Times New Roman" panose="02020603050405020304" pitchFamily="18" charset="0"/>
                <a:cs typeface="Times New Roman" panose="02020603050405020304" pitchFamily="18" charset="0"/>
              </a:rPr>
              <a:t>Triết lý  “Ở hiền gặp lành” thể hiện qua đề tài, chủ đề, phương thức xây dựng nhân vật, cách tổ chức kết cấu, cốt truyện, thái độ bình phẩm, hướng giải quyết số phận các nhân vật cổ </a:t>
            </a:r>
            <a:r>
              <a:rPr lang="vi-VN" sz="3200" dirty="0"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a:t>
            </a:r>
          </a:p>
          <a:p>
            <a:pPr algn="just">
              <a:lnSpc>
                <a:spcPct val="90000"/>
              </a:lnSpc>
              <a:defRPr/>
            </a:pPr>
            <a:endParaRPr lang="vi-VN" sz="3200" dirty="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vi-VN" sz="3200" dirty="0">
                <a:latin typeface="Times New Roman" panose="02020603050405020304" pitchFamily="18" charset="0"/>
                <a:cs typeface="Times New Roman" panose="02020603050405020304" pitchFamily="18" charset="0"/>
              </a:rPr>
              <a:t>Nhân vật chính diện: dân gian không dừng lại ở việc đồng cảm với số phận bất hạnh, mà còn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đền </a:t>
            </a:r>
            <a:r>
              <a:rPr lang="vi-VN" sz="3200" dirty="0">
                <a:latin typeface="Times New Roman" panose="02020603050405020304" pitchFamily="18" charset="0"/>
                <a:cs typeface="Times New Roman" panose="02020603050405020304" pitchFamily="18" charset="0"/>
              </a:rPr>
              <a:t>bù xứng đáng. Kết cục nhân vật được đổi </a:t>
            </a:r>
            <a:r>
              <a:rPr lang="vi-VN" sz="3200" dirty="0"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Kết thúc có hậu).</a:t>
            </a:r>
            <a:endParaRPr lang="en-US" sz="3200" i="1" dirty="0"/>
          </a:p>
        </p:txBody>
      </p:sp>
    </p:spTree>
    <p:extLst>
      <p:ext uri="{BB962C8B-B14F-4D97-AF65-F5344CB8AC3E}">
        <p14:creationId xmlns:p14="http://schemas.microsoft.com/office/powerpoint/2010/main" val="11334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5000" t="-8000" r="-6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2" y="-169433"/>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III. TỰ SỰ DÂN GIAN - TRUYỆN CỔ TÍCH</a:t>
            </a:r>
            <a:endParaRPr lang="en-US" b="1" dirty="0">
              <a:solidFill>
                <a:srgbClr val="FF0000"/>
              </a:solidFill>
              <a:latin typeface="+mn-lt"/>
            </a:endParaRPr>
          </a:p>
        </p:txBody>
      </p:sp>
      <p:sp>
        <p:nvSpPr>
          <p:cNvPr id="6" name="TextBox 5"/>
          <p:cNvSpPr txBox="1"/>
          <p:nvPr/>
        </p:nvSpPr>
        <p:spPr>
          <a:xfrm>
            <a:off x="444932" y="978918"/>
            <a:ext cx="11582400" cy="5410712"/>
          </a:xfrm>
          <a:prstGeom prst="rect">
            <a:avLst/>
          </a:prstGeom>
          <a:noFill/>
        </p:spPr>
        <p:txBody>
          <a:bodyPr wrap="square" rtlCol="0">
            <a:spAutoFit/>
          </a:bodyPr>
          <a:lstStyle/>
          <a:p>
            <a:pPr algn="ctr">
              <a:lnSpc>
                <a:spcPct val="90000"/>
              </a:lnSpc>
              <a:defRPr/>
            </a:pPr>
            <a:r>
              <a:rPr lang="vi-VN" sz="3200" b="1" dirty="0">
                <a:solidFill>
                  <a:schemeClr val="accent5">
                    <a:lumMod val="75000"/>
                  </a:schemeClr>
                </a:solidFill>
                <a:latin typeface="Times New Roman" panose="02020603050405020304" pitchFamily="18" charset="0"/>
                <a:cs typeface="Times New Roman" panose="02020603050405020304" pitchFamily="18" charset="0"/>
              </a:rPr>
              <a:t> 3-Nội dung truyện cổ </a:t>
            </a:r>
            <a:r>
              <a:rPr lang="vi-VN" sz="3200" b="1" dirty="0" smtClean="0">
                <a:solidFill>
                  <a:schemeClr val="accent5">
                    <a:lumMod val="75000"/>
                  </a:schemeClr>
                </a:solidFill>
                <a:latin typeface="Times New Roman" panose="02020603050405020304" pitchFamily="18" charset="0"/>
                <a:cs typeface="Times New Roman" panose="02020603050405020304" pitchFamily="18" charset="0"/>
              </a:rPr>
              <a:t>tích</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90000"/>
              </a:lnSpc>
              <a:defRPr/>
            </a:pPr>
            <a:r>
              <a:rPr lang="vi-VN" sz="3200" b="1" dirty="0" smtClean="0">
                <a:latin typeface="Times New Roman" panose="02020603050405020304" pitchFamily="18" charset="0"/>
                <a:cs typeface="Times New Roman" panose="02020603050405020304" pitchFamily="18" charset="0"/>
              </a:rPr>
              <a:t>c</a:t>
            </a:r>
            <a:r>
              <a:rPr lang="en-US" sz="3200" b="1" dirty="0" smtClean="0">
                <a:latin typeface="Times New Roman" panose="02020603050405020304" pitchFamily="18" charset="0"/>
                <a:cs typeface="Times New Roman" panose="02020603050405020304" pitchFamily="18" charset="0"/>
              </a:rPr>
              <a:t>. </a:t>
            </a:r>
            <a:r>
              <a:rPr lang="vi-VN" sz="3200" b="1" i="1" u="sng" dirty="0" smtClean="0">
                <a:latin typeface="Times New Roman" panose="02020603050405020304" pitchFamily="18" charset="0"/>
                <a:cs typeface="Times New Roman" panose="02020603050405020304" pitchFamily="18" charset="0"/>
              </a:rPr>
              <a:t>Ca </a:t>
            </a:r>
            <a:r>
              <a:rPr lang="vi-VN" sz="3200" b="1" i="1" u="sng" dirty="0">
                <a:latin typeface="Times New Roman" panose="02020603050405020304" pitchFamily="18" charset="0"/>
                <a:cs typeface="Times New Roman" panose="02020603050405020304" pitchFamily="18" charset="0"/>
              </a:rPr>
              <a:t>ngợi đạo lý truyền thống của nhân dân: </a:t>
            </a:r>
            <a:endParaRPr lang="en-US" sz="3200" b="1" i="1" u="sng" dirty="0" smtClean="0">
              <a:latin typeface="Times New Roman" panose="02020603050405020304" pitchFamily="18" charset="0"/>
              <a:cs typeface="Times New Roman" panose="02020603050405020304" pitchFamily="18" charset="0"/>
            </a:endParaRPr>
          </a:p>
          <a:p>
            <a:pPr marL="457200" indent="-457200" algn="just">
              <a:lnSpc>
                <a:spcPct val="90000"/>
              </a:lnSpc>
              <a:buFont typeface="Arial" panose="020B0604020202020204" pitchFamily="34" charset="0"/>
              <a:buChar char="•"/>
              <a:defRPr/>
            </a:pPr>
            <a:r>
              <a:rPr lang="vi-VN" sz="3200" dirty="0" smtClean="0">
                <a:latin typeface="Times New Roman" panose="02020603050405020304" pitchFamily="18" charset="0"/>
                <a:cs typeface="Times New Roman" panose="02020603050405020304" pitchFamily="18" charset="0"/>
              </a:rPr>
              <a:t>Giáo </a:t>
            </a:r>
            <a:r>
              <a:rPr lang="vi-VN" sz="3200" dirty="0">
                <a:latin typeface="Times New Roman" panose="02020603050405020304" pitchFamily="18" charset="0"/>
                <a:cs typeface="Times New Roman" panose="02020603050405020304" pitchFamily="18" charset="0"/>
              </a:rPr>
              <a:t>dục tình cảm yêu thương con người nghèo khổ, ca ngợi tấm lòng đôn hậu, đức tính cần cù, tinh thần hy sinh nhẫn chịu, trí tuệ thông minh.</a:t>
            </a:r>
          </a:p>
          <a:p>
            <a:pPr marL="457200" indent="-457200" algn="just">
              <a:lnSpc>
                <a:spcPct val="90000"/>
              </a:lnSpc>
              <a:buFont typeface="Arial" panose="020B0604020202020204" pitchFamily="34" charset="0"/>
              <a:buChar char="•"/>
              <a:defRPr/>
            </a:pPr>
            <a:r>
              <a:rPr lang="vi-VN" sz="3200" dirty="0">
                <a:latin typeface="Times New Roman" panose="02020603050405020304" pitchFamily="18" charset="0"/>
                <a:cs typeface="Times New Roman" panose="02020603050405020304" pitchFamily="18" charset="0"/>
              </a:rPr>
              <a:t>Khát vọng sống lạc quan yêu đời. Dẫu bất kỳ cảnh ngộ nào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cổ </a:t>
            </a:r>
            <a:r>
              <a:rPr lang="vi-VN" sz="3200" dirty="0">
                <a:latin typeface="Times New Roman" panose="02020603050405020304" pitchFamily="18" charset="0"/>
                <a:cs typeface="Times New Roman" panose="02020603050405020304" pitchFamily="18" charset="0"/>
              </a:rPr>
              <a:t>tích không  buông xuôi, cam chịu định mệnh luôn nung nấu khát vọng sống tiềm tàng mong muốn cải tạo số phận (Lối kết thúc có </a:t>
            </a:r>
            <a:r>
              <a:rPr lang="vi-VN" sz="3200" dirty="0" smtClean="0">
                <a:latin typeface="Times New Roman" panose="02020603050405020304" pitchFamily="18" charset="0"/>
                <a:cs typeface="Times New Roman" panose="02020603050405020304" pitchFamily="18" charset="0"/>
              </a:rPr>
              <a:t>hậu)</a:t>
            </a:r>
            <a:endParaRPr lang="vi-VN" sz="3200" dirty="0">
              <a:latin typeface="Times New Roman" panose="02020603050405020304" pitchFamily="18" charset="0"/>
              <a:cs typeface="Times New Roman" panose="02020603050405020304" pitchFamily="18" charset="0"/>
            </a:endParaRPr>
          </a:p>
          <a:p>
            <a:pPr algn="just">
              <a:lnSpc>
                <a:spcPct val="90000"/>
              </a:lnSpc>
              <a:defRPr/>
            </a:pP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Sự </a:t>
            </a:r>
            <a:r>
              <a:rPr lang="vi-VN" sz="3200" dirty="0">
                <a:latin typeface="Times New Roman" panose="02020603050405020304" pitchFamily="18" charset="0"/>
                <a:cs typeface="Times New Roman" panose="02020603050405020304" pitchFamily="18" charset="0"/>
              </a:rPr>
              <a:t>đền bù hay trừng phạt trong cổ tích đều gắn liền với quan điểm đạo đức. Tiêu chí  để phân biệt, đánh giá  các nhân vật cổ </a:t>
            </a:r>
            <a:r>
              <a:rPr lang="vi-VN" sz="3200" dirty="0"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Tốt</a:t>
            </a:r>
            <a:r>
              <a:rPr lang="vi-VN" sz="3200" dirty="0">
                <a:latin typeface="Times New Roman" panose="02020603050405020304" pitchFamily="18" charset="0"/>
                <a:cs typeface="Times New Roman" panose="02020603050405020304" pitchFamily="18" charset="0"/>
              </a:rPr>
              <a:t>, xấu, thiện </a:t>
            </a:r>
            <a:r>
              <a:rPr lang="vi-VN" sz="3200" dirty="0" smtClean="0">
                <a:latin typeface="Times New Roman" panose="02020603050405020304" pitchFamily="18" charset="0"/>
                <a:cs typeface="Times New Roman" panose="02020603050405020304" pitchFamily="18" charset="0"/>
              </a:rPr>
              <a:t>ác…đều </a:t>
            </a:r>
            <a:r>
              <a:rPr lang="vi-VN" sz="3200" dirty="0">
                <a:latin typeface="Times New Roman" panose="02020603050405020304" pitchFamily="18" charset="0"/>
                <a:cs typeface="Times New Roman" panose="02020603050405020304" pitchFamily="18" charset="0"/>
              </a:rPr>
              <a:t>đựa trên phạm trù đạo </a:t>
            </a:r>
            <a:r>
              <a:rPr lang="vi-VN" sz="3200" dirty="0"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a:t>
            </a:r>
            <a:endParaRPr lang="en-US" sz="3200" i="1" dirty="0"/>
          </a:p>
        </p:txBody>
      </p:sp>
    </p:spTree>
    <p:extLst>
      <p:ext uri="{BB962C8B-B14F-4D97-AF65-F5344CB8AC3E}">
        <p14:creationId xmlns:p14="http://schemas.microsoft.com/office/powerpoint/2010/main" val="17170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2" y="-169433"/>
            <a:ext cx="11960427"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III. TỰ SỰ DÂN GIAN - TRUYỆN CỔ TÍCH</a:t>
            </a:r>
            <a:endParaRPr lang="en-US" b="1" dirty="0">
              <a:solidFill>
                <a:srgbClr val="FF0000"/>
              </a:solidFill>
              <a:latin typeface="+mn-lt"/>
            </a:endParaRPr>
          </a:p>
        </p:txBody>
      </p:sp>
      <p:sp>
        <p:nvSpPr>
          <p:cNvPr id="6" name="TextBox 5"/>
          <p:cNvSpPr txBox="1"/>
          <p:nvPr/>
        </p:nvSpPr>
        <p:spPr>
          <a:xfrm>
            <a:off x="444932" y="963678"/>
            <a:ext cx="11582400" cy="5410712"/>
          </a:xfrm>
          <a:prstGeom prst="rect">
            <a:avLst/>
          </a:prstGeom>
          <a:noFill/>
        </p:spPr>
        <p:txBody>
          <a:bodyPr wrap="square" rtlCol="0">
            <a:spAutoFit/>
          </a:bodyPr>
          <a:lstStyle/>
          <a:p>
            <a:pPr algn="ctr">
              <a:lnSpc>
                <a:spcPct val="90000"/>
              </a:lnSpc>
              <a:defRPr/>
            </a:pPr>
            <a:r>
              <a:rPr lang="vi-VN" sz="3200" b="1" dirty="0">
                <a:solidFill>
                  <a:schemeClr val="accent5">
                    <a:lumMod val="75000"/>
                  </a:schemeClr>
                </a:solidFill>
                <a:latin typeface="Times New Roman" panose="02020603050405020304" pitchFamily="18" charset="0"/>
                <a:cs typeface="Times New Roman" panose="02020603050405020304" pitchFamily="18" charset="0"/>
              </a:rPr>
              <a:t> 4-Thi pháp truyện cổ tích thần kỳ</a:t>
            </a:r>
            <a:r>
              <a:rPr lang="vi-VN" sz="3200" b="1"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lnSpc>
                <a:spcPct val="90000"/>
              </a:lnSpc>
              <a:defRPr/>
            </a:pPr>
            <a:endParaRPr lang="vi-VN" sz="3200" b="1"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90000"/>
              </a:lnSpc>
              <a:defRPr/>
            </a:pPr>
            <a:r>
              <a:rPr lang="vi-VN" sz="3200" b="1" dirty="0">
                <a:solidFill>
                  <a:schemeClr val="accent5">
                    <a:lumMod val="75000"/>
                  </a:schemeClr>
                </a:solidFill>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vi-VN" sz="3200" b="1" i="1" u="sng" dirty="0" smtClean="0">
                <a:latin typeface="Times New Roman" panose="02020603050405020304" pitchFamily="18" charset="0"/>
                <a:cs typeface="Times New Roman" panose="02020603050405020304" pitchFamily="18" charset="0"/>
              </a:rPr>
              <a:t>Thi </a:t>
            </a:r>
            <a:r>
              <a:rPr lang="vi-VN" sz="3200" b="1" i="1" u="sng" dirty="0">
                <a:latin typeface="Times New Roman" panose="02020603050405020304" pitchFamily="18" charset="0"/>
                <a:cs typeface="Times New Roman" panose="02020603050405020304" pitchFamily="18" charset="0"/>
              </a:rPr>
              <a:t>pháp nhân vật</a:t>
            </a:r>
            <a:r>
              <a:rPr lang="vi-VN" sz="3200" b="1" i="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kiểu nhân vật ổn định (</a:t>
            </a:r>
            <a:r>
              <a:rPr lang="vi-VN" sz="3200" b="1" dirty="0" smtClean="0">
                <a:latin typeface="Times New Roman" panose="02020603050405020304" pitchFamily="18" charset="0"/>
                <a:cs typeface="Times New Roman" panose="02020603050405020304" pitchFamily="18" charset="0"/>
              </a:rPr>
              <a:t>Môt</a:t>
            </a:r>
            <a:r>
              <a:rPr lang="en-US" sz="3200" b="1" dirty="0" err="1" smtClean="0">
                <a:latin typeface="Times New Roman" panose="02020603050405020304" pitchFamily="18" charset="0"/>
                <a:cs typeface="Times New Roman" panose="02020603050405020304" pitchFamily="18" charset="0"/>
              </a:rPr>
              <a:t>i</a:t>
            </a:r>
            <a:r>
              <a:rPr lang="vi-VN" sz="3200" b="1" dirty="0" smtClean="0">
                <a:latin typeface="Times New Roman" panose="02020603050405020304" pitchFamily="18" charset="0"/>
                <a:cs typeface="Times New Roman" panose="02020603050405020304" pitchFamily="18" charset="0"/>
              </a:rPr>
              <a:t>p </a:t>
            </a:r>
            <a:r>
              <a:rPr lang="vi-VN" sz="3200" b="1" dirty="0">
                <a:latin typeface="Times New Roman" panose="02020603050405020304" pitchFamily="18" charset="0"/>
                <a:cs typeface="Times New Roman" panose="02020603050405020304" pitchFamily="18" charset="0"/>
              </a:rPr>
              <a:t>nhân vật</a:t>
            </a:r>
            <a:r>
              <a:rPr lang="vi-VN"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p>
            <a:pPr algn="just">
              <a:lnSpc>
                <a:spcPct val="90000"/>
              </a:lnSpc>
              <a:defRPr/>
            </a:pPr>
            <a:r>
              <a:rPr lang="vi-VN" sz="3200" dirty="0" smtClean="0">
                <a:latin typeface="Times New Roman" panose="02020603050405020304" pitchFamily="18" charset="0"/>
                <a:cs typeface="Times New Roman" panose="02020603050405020304" pitchFamily="18" charset="0"/>
              </a:rPr>
              <a:t>+ Loại </a:t>
            </a:r>
            <a:r>
              <a:rPr lang="vi-VN" sz="3200" dirty="0">
                <a:latin typeface="Times New Roman" panose="02020603050405020304" pitchFamily="18" charset="0"/>
                <a:cs typeface="Times New Roman" panose="02020603050405020304" pitchFamily="18" charset="0"/>
              </a:rPr>
              <a:t>có nguồn gốc thần kỳ được trời phú cho sức mạnh phi thường </a:t>
            </a:r>
          </a:p>
          <a:p>
            <a:pPr algn="just">
              <a:lnSpc>
                <a:spcPct val="90000"/>
              </a:lnSpc>
              <a:defRPr/>
            </a:pP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Loại  chỉ bộc lộ tài trí phi thường </a:t>
            </a:r>
            <a:endParaRPr lang="en-US" sz="3200" dirty="0" smtClean="0">
              <a:latin typeface="Times New Roman" panose="02020603050405020304" pitchFamily="18" charset="0"/>
              <a:cs typeface="Times New Roman" panose="02020603050405020304" pitchFamily="18" charset="0"/>
            </a:endParaRPr>
          </a:p>
          <a:p>
            <a:pPr algn="just">
              <a:lnSpc>
                <a:spcPct val="90000"/>
              </a:lnSpc>
              <a:defRPr/>
            </a:pPr>
            <a:endParaRPr lang="vi-VN" sz="3200" dirty="0">
              <a:latin typeface="Times New Roman" panose="02020603050405020304" pitchFamily="18" charset="0"/>
              <a:cs typeface="Times New Roman" panose="02020603050405020304" pitchFamily="18" charset="0"/>
            </a:endParaRPr>
          </a:p>
          <a:p>
            <a:pPr algn="just">
              <a:lnSpc>
                <a:spcPct val="90000"/>
              </a:lnSpc>
              <a:defRPr/>
            </a:pPr>
            <a:r>
              <a:rPr lang="vi-VN" sz="3200"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a:t>
            </a:r>
            <a:r>
              <a:rPr lang="en-US" sz="3200" b="1" dirty="0" smtClean="0">
                <a:latin typeface="Times New Roman" panose="02020603050405020304" pitchFamily="18" charset="0"/>
                <a:cs typeface="Times New Roman" panose="02020603050405020304" pitchFamily="18" charset="0"/>
              </a:rPr>
              <a:t>. </a:t>
            </a:r>
            <a:r>
              <a:rPr lang="vi-VN" sz="3200" b="1" i="1" u="sng" dirty="0" smtClean="0">
                <a:latin typeface="Times New Roman" panose="02020603050405020304" pitchFamily="18" charset="0"/>
                <a:cs typeface="Times New Roman" panose="02020603050405020304" pitchFamily="18" charset="0"/>
              </a:rPr>
              <a:t>Xung </a:t>
            </a:r>
            <a:r>
              <a:rPr lang="vi-VN" sz="3200" b="1" i="1" u="sng" dirty="0">
                <a:latin typeface="Times New Roman" panose="02020603050405020304" pitchFamily="18" charset="0"/>
                <a:cs typeface="Times New Roman" panose="02020603050405020304" pitchFamily="18" charset="0"/>
              </a:rPr>
              <a:t>đột trong cổ tích thần kỳ:</a:t>
            </a:r>
          </a:p>
          <a:p>
            <a:pPr algn="just">
              <a:lnSpc>
                <a:spcPct val="90000"/>
              </a:lnSpc>
              <a:defRPr/>
            </a:pPr>
            <a:r>
              <a:rPr lang="vi-VN" sz="3200" dirty="0">
                <a:latin typeface="Times New Roman" panose="02020603050405020304" pitchFamily="18" charset="0"/>
                <a:cs typeface="Times New Roman" panose="02020603050405020304" pitchFamily="18" charset="0"/>
              </a:rPr>
              <a:t>+ Loại xung đột giữa con người với những lực cản của tự nhiên: Kiểu nhân vật dũng sĩ, kỳ tài mang vẻ đẹp người anh hùng văn hóa</a:t>
            </a:r>
          </a:p>
          <a:p>
            <a:pPr algn="just">
              <a:lnSpc>
                <a:spcPct val="90000"/>
              </a:lnSpc>
              <a:defRPr/>
            </a:pPr>
            <a:r>
              <a:rPr lang="vi-VN" sz="3200" dirty="0">
                <a:latin typeface="Times New Roman" panose="02020603050405020304" pitchFamily="18" charset="0"/>
                <a:cs typeface="Times New Roman" panose="02020603050405020304" pitchFamily="18" charset="0"/>
              </a:rPr>
              <a:t>+ Loại xung đột xã hội: Nhân vật trung tâm thường là kiểu nhân vật bất hạnh với những mâu thuẫn diễn ra trong quan hệ gia đình và xã hội. Xung đột diễn ra giữa hai tuyến nhân vật đối lập :Thiện &gt; &lt; ác </a:t>
            </a:r>
            <a:endParaRPr lang="en-US" sz="3200" i="1" dirty="0"/>
          </a:p>
        </p:txBody>
      </p:sp>
    </p:spTree>
    <p:extLst>
      <p:ext uri="{BB962C8B-B14F-4D97-AF65-F5344CB8AC3E}">
        <p14:creationId xmlns:p14="http://schemas.microsoft.com/office/powerpoint/2010/main" val="13329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274" y="0"/>
            <a:ext cx="10515600" cy="1325563"/>
          </a:xfrm>
        </p:spPr>
        <p:txBody>
          <a:bodyPr/>
          <a:lstStyle/>
          <a:p>
            <a:r>
              <a:rPr lang="en-US" b="1" dirty="0">
                <a:solidFill>
                  <a:srgbClr val="FF3300"/>
                </a:solidFill>
                <a:effectLst>
                  <a:outerShdw blurRad="38100" dist="38100" dir="2700000" algn="tl">
                    <a:srgbClr val="C0C0C0"/>
                  </a:outerShdw>
                </a:effectLst>
                <a:latin typeface="Times New Roman" panose="02020603050405020304" pitchFamily="18" charset="0"/>
              </a:rPr>
              <a:t>I-</a:t>
            </a:r>
            <a:r>
              <a:rPr lang="en-US" b="1" u="sng" dirty="0" err="1">
                <a:solidFill>
                  <a:srgbClr val="FF3300"/>
                </a:solidFill>
                <a:effectLst>
                  <a:outerShdw blurRad="38100" dist="38100" dir="2700000" algn="tl">
                    <a:srgbClr val="C0C0C0"/>
                  </a:outerShdw>
                </a:effectLst>
                <a:latin typeface="Times New Roman" panose="02020603050405020304" pitchFamily="18" charset="0"/>
              </a:rPr>
              <a:t>Khái</a:t>
            </a:r>
            <a:r>
              <a:rPr lang="en-US" b="1" u="sng" dirty="0">
                <a:solidFill>
                  <a:srgbClr val="FF3300"/>
                </a:solidFill>
                <a:effectLst>
                  <a:outerShdw blurRad="38100" dist="38100" dir="2700000" algn="tl">
                    <a:srgbClr val="C0C0C0"/>
                  </a:outerShdw>
                </a:effectLst>
                <a:latin typeface="Times New Roman" panose="02020603050405020304" pitchFamily="18" charset="0"/>
              </a:rPr>
              <a:t> </a:t>
            </a:r>
            <a:r>
              <a:rPr lang="en-US" b="1" u="sng" dirty="0" err="1">
                <a:solidFill>
                  <a:srgbClr val="FF3300"/>
                </a:solidFill>
                <a:effectLst>
                  <a:outerShdw blurRad="38100" dist="38100" dir="2700000" algn="tl">
                    <a:srgbClr val="C0C0C0"/>
                  </a:outerShdw>
                </a:effectLst>
                <a:latin typeface="Times New Roman" panose="02020603050405020304" pitchFamily="18" charset="0"/>
              </a:rPr>
              <a:t>quát</a:t>
            </a:r>
            <a:r>
              <a:rPr lang="en-US" b="1" u="sng" dirty="0">
                <a:solidFill>
                  <a:srgbClr val="FF3300"/>
                </a:solidFill>
                <a:effectLst>
                  <a:outerShdw blurRad="38100" dist="38100" dir="2700000" algn="tl">
                    <a:srgbClr val="C0C0C0"/>
                  </a:outerShdw>
                </a:effectLst>
                <a:latin typeface="Times New Roman" panose="02020603050405020304" pitchFamily="18" charset="0"/>
              </a:rPr>
              <a:t> </a:t>
            </a:r>
            <a:r>
              <a:rPr lang="en-US" b="1" u="sng" dirty="0" err="1">
                <a:solidFill>
                  <a:srgbClr val="FF3300"/>
                </a:solidFill>
                <a:effectLst>
                  <a:outerShdw blurRad="38100" dist="38100" dir="2700000" algn="tl">
                    <a:srgbClr val="C0C0C0"/>
                  </a:outerShdw>
                </a:effectLst>
                <a:latin typeface="Times New Roman" panose="02020603050405020304" pitchFamily="18" charset="0"/>
              </a:rPr>
              <a:t>về</a:t>
            </a:r>
            <a:r>
              <a:rPr lang="en-US" b="1" u="sng" dirty="0">
                <a:solidFill>
                  <a:srgbClr val="FF3300"/>
                </a:solidFill>
                <a:effectLst>
                  <a:outerShdw blurRad="38100" dist="38100" dir="2700000" algn="tl">
                    <a:srgbClr val="C0C0C0"/>
                  </a:outerShdw>
                </a:effectLst>
                <a:latin typeface="Times New Roman" panose="02020603050405020304" pitchFamily="18" charset="0"/>
              </a:rPr>
              <a:t> </a:t>
            </a:r>
            <a:r>
              <a:rPr lang="en-US" b="1" u="sng" dirty="0" err="1">
                <a:solidFill>
                  <a:srgbClr val="FF3300"/>
                </a:solidFill>
                <a:effectLst>
                  <a:outerShdw blurRad="38100" dist="38100" dir="2700000" algn="tl">
                    <a:srgbClr val="C0C0C0"/>
                  </a:outerShdw>
                </a:effectLst>
                <a:latin typeface="Times New Roman" panose="02020603050405020304" pitchFamily="18" charset="0"/>
              </a:rPr>
              <a:t>tự</a:t>
            </a:r>
            <a:r>
              <a:rPr lang="en-US" b="1" u="sng" dirty="0">
                <a:solidFill>
                  <a:srgbClr val="FF3300"/>
                </a:solidFill>
                <a:effectLst>
                  <a:outerShdw blurRad="38100" dist="38100" dir="2700000" algn="tl">
                    <a:srgbClr val="C0C0C0"/>
                  </a:outerShdw>
                </a:effectLst>
                <a:latin typeface="Times New Roman" panose="02020603050405020304" pitchFamily="18" charset="0"/>
              </a:rPr>
              <a:t> </a:t>
            </a:r>
            <a:r>
              <a:rPr lang="en-US" b="1" u="sng" dirty="0" err="1">
                <a:solidFill>
                  <a:srgbClr val="FF3300"/>
                </a:solidFill>
                <a:effectLst>
                  <a:outerShdw blurRad="38100" dist="38100" dir="2700000" algn="tl">
                    <a:srgbClr val="C0C0C0"/>
                  </a:outerShdw>
                </a:effectLst>
                <a:latin typeface="Times New Roman" panose="02020603050405020304" pitchFamily="18" charset="0"/>
              </a:rPr>
              <a:t>sự</a:t>
            </a:r>
            <a:r>
              <a:rPr lang="en-US" b="1" dirty="0">
                <a:solidFill>
                  <a:srgbClr val="FF3300"/>
                </a:solidFill>
                <a:effectLst>
                  <a:outerShdw blurRad="38100" dist="38100" dir="2700000" algn="tl">
                    <a:srgbClr val="C0C0C0"/>
                  </a:outerShdw>
                </a:effectLst>
                <a:latin typeface="Times New Roman" panose="02020603050405020304" pitchFamily="18" charset="0"/>
              </a:rPr>
              <a:t>:</a:t>
            </a:r>
            <a:endParaRPr lang="en-US" b="1" dirty="0">
              <a:solidFill>
                <a:srgbClr val="FF0000"/>
              </a:solidFill>
              <a:latin typeface="+mn-lt"/>
            </a:endParaRPr>
          </a:p>
        </p:txBody>
      </p:sp>
      <p:sp>
        <p:nvSpPr>
          <p:cNvPr id="6" name="TextBox 5"/>
          <p:cNvSpPr txBox="1"/>
          <p:nvPr/>
        </p:nvSpPr>
        <p:spPr>
          <a:xfrm>
            <a:off x="986118" y="1027617"/>
            <a:ext cx="10491536" cy="5170646"/>
          </a:xfrm>
          <a:prstGeom prst="rect">
            <a:avLst/>
          </a:prstGeom>
          <a:noFill/>
        </p:spPr>
        <p:txBody>
          <a:bodyPr wrap="square" rtlCol="0">
            <a:spAutoFit/>
          </a:bodyPr>
          <a:lstStyle/>
          <a:p>
            <a:pPr algn="ctr">
              <a:defRPr/>
            </a:pPr>
            <a:endParaRPr lang="en-US" sz="1000" b="1" dirty="0" smtClean="0">
              <a:solidFill>
                <a:schemeClr val="accent1">
                  <a:lumMod val="75000"/>
                </a:schemeClr>
              </a:solidFill>
              <a:latin typeface="Times New Roman" panose="02020603050405020304" pitchFamily="18" charset="0"/>
            </a:endParaRPr>
          </a:p>
          <a:p>
            <a:pPr algn="ctr">
              <a:defRPr/>
            </a:pPr>
            <a:r>
              <a:rPr lang="en-US" sz="3200" b="1" dirty="0" smtClean="0">
                <a:solidFill>
                  <a:schemeClr val="accent1">
                    <a:lumMod val="75000"/>
                  </a:schemeClr>
                </a:solidFill>
                <a:latin typeface="Times New Roman" panose="02020603050405020304" pitchFamily="18" charset="0"/>
              </a:rPr>
              <a:t>1-</a:t>
            </a:r>
            <a:r>
              <a:rPr lang="en-US" sz="3200" b="1" u="sng" dirty="0" smtClean="0">
                <a:solidFill>
                  <a:schemeClr val="accent1">
                    <a:lumMod val="75000"/>
                  </a:schemeClr>
                </a:solidFill>
                <a:latin typeface="Times New Roman" panose="02020603050405020304" pitchFamily="18" charset="0"/>
              </a:rPr>
              <a:t>Định </a:t>
            </a:r>
            <a:r>
              <a:rPr lang="en-US" sz="3200" b="1" u="sng" dirty="0" err="1">
                <a:solidFill>
                  <a:schemeClr val="accent1">
                    <a:lumMod val="75000"/>
                  </a:schemeClr>
                </a:solidFill>
                <a:latin typeface="Times New Roman" panose="02020603050405020304" pitchFamily="18" charset="0"/>
              </a:rPr>
              <a:t>nghĩa</a:t>
            </a:r>
            <a:r>
              <a:rPr lang="en-US" sz="3200" b="1" dirty="0">
                <a:solidFill>
                  <a:schemeClr val="accent1">
                    <a:lumMod val="75000"/>
                  </a:schemeClr>
                </a:solidFill>
                <a:latin typeface="Times New Roman" panose="02020603050405020304" pitchFamily="18" charset="0"/>
              </a:rPr>
              <a:t>:</a:t>
            </a:r>
          </a:p>
          <a:p>
            <a:pPr>
              <a:defRPr/>
            </a:pPr>
            <a:r>
              <a:rPr lang="en-US" sz="3200" b="1" i="1" dirty="0" err="1">
                <a:latin typeface="Times New Roman" panose="02020603050405020304" pitchFamily="18" charset="0"/>
              </a:rPr>
              <a:t>Tự</a:t>
            </a:r>
            <a:r>
              <a:rPr lang="en-US" sz="3200" b="1" i="1" dirty="0">
                <a:latin typeface="Times New Roman" panose="02020603050405020304" pitchFamily="18" charset="0"/>
              </a:rPr>
              <a:t> </a:t>
            </a:r>
            <a:r>
              <a:rPr lang="en-US" sz="3200" b="1" i="1" dirty="0" err="1">
                <a:latin typeface="Times New Roman" panose="02020603050405020304" pitchFamily="18" charset="0"/>
              </a:rPr>
              <a:t>sự</a:t>
            </a:r>
            <a:r>
              <a:rPr lang="en-US" sz="3200" dirty="0">
                <a:latin typeface="Times New Roman" panose="02020603050405020304" pitchFamily="18" charset="0"/>
              </a:rPr>
              <a:t> -  </a:t>
            </a:r>
            <a:r>
              <a:rPr lang="en-US" sz="3200" dirty="0" err="1">
                <a:latin typeface="Times New Roman" panose="02020603050405020304" pitchFamily="18" charset="0"/>
              </a:rPr>
              <a:t>phương</a:t>
            </a:r>
            <a:r>
              <a:rPr lang="en-US" sz="3200" dirty="0">
                <a:latin typeface="Times New Roman" panose="02020603050405020304" pitchFamily="18" charset="0"/>
              </a:rPr>
              <a:t> </a:t>
            </a:r>
            <a:r>
              <a:rPr lang="en-US" sz="3200" dirty="0" err="1">
                <a:latin typeface="Times New Roman" panose="02020603050405020304" pitchFamily="18" charset="0"/>
              </a:rPr>
              <a:t>thức</a:t>
            </a:r>
            <a:r>
              <a:rPr lang="en-US" sz="3200" dirty="0">
                <a:latin typeface="Times New Roman" panose="02020603050405020304" pitchFamily="18" charset="0"/>
              </a:rPr>
              <a:t> </a:t>
            </a:r>
            <a:r>
              <a:rPr lang="en-US" sz="3200" dirty="0" err="1">
                <a:latin typeface="Times New Roman" panose="02020603050405020304" pitchFamily="18" charset="0"/>
              </a:rPr>
              <a:t>trình</a:t>
            </a:r>
            <a:r>
              <a:rPr lang="en-US" sz="3200" dirty="0">
                <a:latin typeface="Times New Roman" panose="02020603050405020304" pitchFamily="18" charset="0"/>
              </a:rPr>
              <a:t> </a:t>
            </a:r>
            <a:r>
              <a:rPr lang="en-US" sz="3200" dirty="0" err="1">
                <a:latin typeface="Times New Roman" panose="02020603050405020304" pitchFamily="18" charset="0"/>
              </a:rPr>
              <a:t>bày</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chuỗi</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việc</a:t>
            </a:r>
            <a:r>
              <a:rPr lang="en-US" sz="3200" dirty="0">
                <a:latin typeface="Times New Roman" panose="02020603050405020304" pitchFamily="18" charset="0"/>
              </a:rPr>
              <a:t>,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việc</a:t>
            </a:r>
            <a:r>
              <a:rPr lang="en-US" sz="3200" dirty="0">
                <a:latin typeface="Times New Roman" panose="02020603050405020304" pitchFamily="18" charset="0"/>
              </a:rPr>
              <a:t> </a:t>
            </a:r>
            <a:r>
              <a:rPr lang="en-US" sz="3200" dirty="0" err="1">
                <a:latin typeface="Times New Roman" panose="02020603050405020304" pitchFamily="18" charset="0"/>
              </a:rPr>
              <a:t>này</a:t>
            </a:r>
            <a:r>
              <a:rPr lang="en-US" sz="3200" dirty="0">
                <a:latin typeface="Times New Roman" panose="02020603050405020304" pitchFamily="18" charset="0"/>
              </a:rPr>
              <a:t> </a:t>
            </a:r>
            <a:r>
              <a:rPr lang="en-US" sz="3200" dirty="0" err="1">
                <a:latin typeface="Times New Roman" panose="02020603050405020304" pitchFamily="18" charset="0"/>
              </a:rPr>
              <a:t>dẫn</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kiện</a:t>
            </a:r>
            <a:r>
              <a:rPr lang="en-US" sz="3200" dirty="0">
                <a:latin typeface="Times New Roman" panose="02020603050405020304" pitchFamily="18" charset="0"/>
              </a:rPr>
              <a:t> </a:t>
            </a:r>
            <a:r>
              <a:rPr lang="en-US" sz="3200" dirty="0" err="1">
                <a:latin typeface="Times New Roman" panose="02020603050405020304" pitchFamily="18" charset="0"/>
              </a:rPr>
              <a:t>kia</a:t>
            </a:r>
            <a:r>
              <a:rPr lang="en-US" sz="3200" dirty="0">
                <a:latin typeface="Times New Roman" panose="02020603050405020304" pitchFamily="18" charset="0"/>
              </a:rPr>
              <a:t>, </a:t>
            </a:r>
            <a:r>
              <a:rPr lang="en-US" sz="3200" dirty="0" err="1">
                <a:latin typeface="Times New Roman" panose="02020603050405020304" pitchFamily="18" charset="0"/>
              </a:rPr>
              <a:t>cuối</a:t>
            </a:r>
            <a:r>
              <a:rPr lang="en-US" sz="3200" dirty="0">
                <a:latin typeface="Times New Roman" panose="02020603050405020304" pitchFamily="18" charset="0"/>
              </a:rPr>
              <a:t> </a:t>
            </a:r>
            <a:r>
              <a:rPr lang="en-US" sz="3200" dirty="0" err="1">
                <a:latin typeface="Times New Roman" panose="02020603050405020304" pitchFamily="18" charset="0"/>
              </a:rPr>
              <a:t>cùng</a:t>
            </a:r>
            <a:r>
              <a:rPr lang="en-US" sz="3200" dirty="0">
                <a:latin typeface="Times New Roman" panose="02020603050405020304" pitchFamily="18" charset="0"/>
              </a:rPr>
              <a:t> </a:t>
            </a:r>
            <a:r>
              <a:rPr lang="en-US" sz="3200" dirty="0" err="1">
                <a:latin typeface="Times New Roman" panose="02020603050405020304" pitchFamily="18" charset="0"/>
              </a:rPr>
              <a:t>dẫn</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kết</a:t>
            </a:r>
            <a:r>
              <a:rPr lang="en-US" sz="3200" dirty="0">
                <a:latin typeface="Times New Roman" panose="02020603050405020304" pitchFamily="18" charset="0"/>
              </a:rPr>
              <a:t> </a:t>
            </a:r>
            <a:r>
              <a:rPr lang="en-US" sz="3200" dirty="0" err="1">
                <a:latin typeface="Times New Roman" panose="02020603050405020304" pitchFamily="18" charset="0"/>
              </a:rPr>
              <a:t>thúc</a:t>
            </a:r>
            <a:r>
              <a:rPr lang="en-US" sz="3200" dirty="0">
                <a:latin typeface="Times New Roman" panose="02020603050405020304" pitchFamily="18" charset="0"/>
              </a:rPr>
              <a:t> </a:t>
            </a:r>
            <a:r>
              <a:rPr lang="en-US" sz="3200" dirty="0" err="1">
                <a:latin typeface="Times New Roman" panose="02020603050405020304" pitchFamily="18" charset="0"/>
              </a:rPr>
              <a:t>nhằm</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hiện</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ý </a:t>
            </a:r>
            <a:r>
              <a:rPr lang="en-US" sz="3200" dirty="0" err="1">
                <a:latin typeface="Times New Roman" panose="02020603050405020304" pitchFamily="18" charset="0"/>
              </a:rPr>
              <a:t>nghĩa</a:t>
            </a:r>
            <a:r>
              <a:rPr lang="en-US" sz="3200" dirty="0">
                <a:latin typeface="Times New Roman" panose="02020603050405020304" pitchFamily="18" charset="0"/>
              </a:rPr>
              <a:t>.</a:t>
            </a:r>
          </a:p>
          <a:p>
            <a:pPr algn="ctr">
              <a:defRPr/>
            </a:pPr>
            <a:endParaRPr lang="en-US" sz="3200" b="1" dirty="0" smtClean="0">
              <a:solidFill>
                <a:schemeClr val="accent1">
                  <a:lumMod val="75000"/>
                </a:schemeClr>
              </a:solidFill>
              <a:latin typeface="Times New Roman" panose="02020603050405020304" pitchFamily="18" charset="0"/>
            </a:endParaRPr>
          </a:p>
          <a:p>
            <a:pPr algn="ctr">
              <a:defRPr/>
            </a:pPr>
            <a:r>
              <a:rPr lang="en-US" sz="3200" b="1" dirty="0" smtClean="0">
                <a:solidFill>
                  <a:schemeClr val="accent1">
                    <a:lumMod val="75000"/>
                  </a:schemeClr>
                </a:solidFill>
                <a:latin typeface="Times New Roman" panose="02020603050405020304" pitchFamily="18" charset="0"/>
              </a:rPr>
              <a:t>2-</a:t>
            </a:r>
            <a:r>
              <a:rPr lang="en-US" sz="3200" b="1" u="sng" dirty="0" smtClean="0">
                <a:solidFill>
                  <a:schemeClr val="accent1">
                    <a:lumMod val="75000"/>
                  </a:schemeClr>
                </a:solidFill>
                <a:latin typeface="Times New Roman" panose="02020603050405020304" pitchFamily="18" charset="0"/>
              </a:rPr>
              <a:t>Phân </a:t>
            </a:r>
            <a:r>
              <a:rPr lang="en-US" sz="3200" b="1" u="sng" dirty="0" err="1">
                <a:solidFill>
                  <a:schemeClr val="accent1">
                    <a:lumMod val="75000"/>
                  </a:schemeClr>
                </a:solidFill>
                <a:latin typeface="Times New Roman" panose="02020603050405020304" pitchFamily="18" charset="0"/>
              </a:rPr>
              <a:t>loại</a:t>
            </a:r>
            <a:r>
              <a:rPr lang="en-US" sz="3200" b="1" dirty="0">
                <a:solidFill>
                  <a:schemeClr val="accent1">
                    <a:lumMod val="75000"/>
                  </a:schemeClr>
                </a:solidFill>
                <a:latin typeface="Times New Roman" panose="02020603050405020304" pitchFamily="18" charset="0"/>
              </a:rPr>
              <a:t>:</a:t>
            </a:r>
          </a:p>
          <a:p>
            <a:pPr>
              <a:defRPr/>
            </a:pPr>
            <a:r>
              <a:rPr lang="en-US" sz="3200" dirty="0">
                <a:latin typeface="Times New Roman" panose="02020603050405020304" pitchFamily="18" charset="0"/>
              </a:rPr>
              <a:t>* </a:t>
            </a:r>
            <a:r>
              <a:rPr lang="en-US" sz="3200" b="1" i="1" dirty="0" err="1">
                <a:latin typeface="Times New Roman" panose="02020603050405020304" pitchFamily="18" charset="0"/>
              </a:rPr>
              <a:t>Tự</a:t>
            </a:r>
            <a:r>
              <a:rPr lang="en-US" sz="3200" b="1" i="1" dirty="0">
                <a:latin typeface="Times New Roman" panose="02020603050405020304" pitchFamily="18" charset="0"/>
              </a:rPr>
              <a:t> </a:t>
            </a:r>
            <a:r>
              <a:rPr lang="en-US" sz="3200" b="1" i="1" dirty="0" err="1">
                <a:latin typeface="Times New Roman" panose="02020603050405020304" pitchFamily="18" charset="0"/>
              </a:rPr>
              <a:t>sự</a:t>
            </a:r>
            <a:r>
              <a:rPr lang="en-US" sz="3200" b="1" i="1" dirty="0">
                <a:latin typeface="Times New Roman" panose="02020603050405020304" pitchFamily="18" charset="0"/>
              </a:rPr>
              <a:t> </a:t>
            </a:r>
            <a:r>
              <a:rPr lang="en-US" sz="3200" b="1" i="1" dirty="0" err="1">
                <a:latin typeface="Times New Roman" panose="02020603050405020304" pitchFamily="18" charset="0"/>
              </a:rPr>
              <a:t>dân</a:t>
            </a:r>
            <a:r>
              <a:rPr lang="en-US" sz="3200" b="1" i="1" dirty="0">
                <a:latin typeface="Times New Roman" panose="02020603050405020304" pitchFamily="18" charset="0"/>
              </a:rPr>
              <a:t> </a:t>
            </a:r>
            <a:r>
              <a:rPr lang="en-US" sz="3200" b="1" i="1" dirty="0" err="1">
                <a:latin typeface="Times New Roman" panose="02020603050405020304" pitchFamily="18" charset="0"/>
              </a:rPr>
              <a:t>gian</a:t>
            </a:r>
            <a:r>
              <a:rPr lang="en-US" sz="3200" b="1" i="1" dirty="0">
                <a:latin typeface="Times New Roman" panose="02020603050405020304" pitchFamily="18" charset="0"/>
              </a:rPr>
              <a:t> :</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gồm</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loại</a:t>
            </a:r>
            <a:r>
              <a:rPr lang="en-US" sz="3200" dirty="0">
                <a:latin typeface="Times New Roman" panose="02020603050405020304" pitchFamily="18" charset="0"/>
              </a:rPr>
              <a:t>  </a:t>
            </a:r>
            <a:r>
              <a:rPr lang="en-US" sz="3200" i="1" dirty="0" err="1">
                <a:solidFill>
                  <a:srgbClr val="FF0000"/>
                </a:solidFill>
                <a:latin typeface="Times New Roman" panose="02020603050405020304" pitchFamily="18" charset="0"/>
              </a:rPr>
              <a:t>thần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thọại</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truyền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thuyết</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cổ</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tích</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truyện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ngụ</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ngôn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truyện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cười</a:t>
            </a:r>
            <a:r>
              <a:rPr lang="en-US" sz="3200" i="1" dirty="0">
                <a:solidFill>
                  <a:srgbClr val="FF0000"/>
                </a:solidFill>
              </a:rPr>
              <a:t>.</a:t>
            </a:r>
          </a:p>
          <a:p>
            <a:pPr>
              <a:defRPr/>
            </a:pPr>
            <a:r>
              <a:rPr lang="en-US" sz="3200" dirty="0"/>
              <a:t>* </a:t>
            </a:r>
            <a:r>
              <a:rPr lang="en-US" sz="3200" b="1" i="1" dirty="0" err="1">
                <a:latin typeface="Times New Roman" panose="02020603050405020304" pitchFamily="18" charset="0"/>
              </a:rPr>
              <a:t>Tự</a:t>
            </a:r>
            <a:r>
              <a:rPr lang="en-US" sz="3200" b="1" i="1" dirty="0">
                <a:latin typeface="Times New Roman" panose="02020603050405020304" pitchFamily="18" charset="0"/>
              </a:rPr>
              <a:t> </a:t>
            </a:r>
            <a:r>
              <a:rPr lang="en-US" sz="3200" b="1" i="1" dirty="0" err="1">
                <a:latin typeface="Times New Roman" panose="02020603050405020304" pitchFamily="18" charset="0"/>
              </a:rPr>
              <a:t>sự</a:t>
            </a:r>
            <a:r>
              <a:rPr lang="en-US" sz="3200" b="1" i="1" dirty="0">
                <a:latin typeface="Times New Roman" panose="02020603050405020304" pitchFamily="18" charset="0"/>
              </a:rPr>
              <a:t> </a:t>
            </a:r>
            <a:r>
              <a:rPr lang="en-US" sz="3200" b="1" i="1" dirty="0" err="1">
                <a:latin typeface="Times New Roman" panose="02020603050405020304" pitchFamily="18" charset="0"/>
              </a:rPr>
              <a:t>văn</a:t>
            </a:r>
            <a:r>
              <a:rPr lang="en-US" sz="3200" b="1" i="1" dirty="0">
                <a:latin typeface="Times New Roman" panose="02020603050405020304" pitchFamily="18" charset="0"/>
              </a:rPr>
              <a:t> </a:t>
            </a:r>
            <a:r>
              <a:rPr lang="en-US" sz="3200" b="1" i="1" dirty="0" err="1">
                <a:latin typeface="Times New Roman" panose="02020603050405020304" pitchFamily="18" charset="0"/>
              </a:rPr>
              <a:t>học</a:t>
            </a:r>
            <a:r>
              <a:rPr lang="en-US" sz="3200" b="1" i="1" dirty="0">
                <a:latin typeface="Times New Roman" panose="02020603050405020304" pitchFamily="18" charset="0"/>
              </a:rPr>
              <a:t> </a:t>
            </a:r>
            <a:r>
              <a:rPr lang="en-US" sz="3200" b="1" i="1" dirty="0" err="1">
                <a:latin typeface="Times New Roman" panose="02020603050405020304" pitchFamily="18" charset="0"/>
              </a:rPr>
              <a:t>viết</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gồm</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tác</a:t>
            </a:r>
            <a:r>
              <a:rPr lang="en-US" sz="3200" dirty="0">
                <a:latin typeface="Times New Roman" panose="02020603050405020304" pitchFamily="18" charset="0"/>
              </a:rPr>
              <a:t> </a:t>
            </a:r>
            <a:r>
              <a:rPr lang="en-US" sz="3200" dirty="0" err="1">
                <a:latin typeface="Times New Roman" panose="02020603050405020304" pitchFamily="18" charset="0"/>
              </a:rPr>
              <a:t>phẩm</a:t>
            </a:r>
            <a:r>
              <a:rPr lang="en-US" sz="3200" dirty="0">
                <a:latin typeface="Times New Roman" panose="02020603050405020304" pitchFamily="18" charset="0"/>
              </a:rPr>
              <a:t> </a:t>
            </a:r>
            <a:r>
              <a:rPr lang="en-US" sz="3200" dirty="0" err="1">
                <a:latin typeface="Times New Roman" panose="02020603050405020304" pitchFamily="18" charset="0"/>
              </a:rPr>
              <a:t>tự</a:t>
            </a:r>
            <a:r>
              <a:rPr lang="en-US" sz="3200" dirty="0">
                <a:latin typeface="Times New Roman" panose="02020603050405020304" pitchFamily="18" charset="0"/>
              </a:rPr>
              <a:t>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Trung</a:t>
            </a:r>
            <a:r>
              <a:rPr lang="en-US" sz="3200" dirty="0">
                <a:latin typeface="Times New Roman" panose="02020603050405020304" pitchFamily="18" charset="0"/>
              </a:rPr>
              <a:t> </a:t>
            </a:r>
            <a:r>
              <a:rPr lang="en-US" sz="3200" dirty="0" err="1">
                <a:latin typeface="Times New Roman" panose="02020603050405020304" pitchFamily="18" charset="0"/>
              </a:rPr>
              <a:t>đại</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hiện</a:t>
            </a:r>
            <a:r>
              <a:rPr lang="en-US" sz="3200" dirty="0">
                <a:latin typeface="Times New Roman" panose="02020603050405020304" pitchFamily="18" charset="0"/>
              </a:rPr>
              <a:t> </a:t>
            </a:r>
            <a:r>
              <a:rPr lang="en-US" sz="3200" dirty="0" err="1">
                <a:latin typeface="Times New Roman" panose="02020603050405020304" pitchFamily="18" charset="0"/>
              </a:rPr>
              <a:t>đại</a:t>
            </a:r>
            <a:r>
              <a:rPr lang="en-US" sz="3200" dirty="0">
                <a:latin typeface="Times New Roman" panose="02020603050405020304" pitchFamily="18" charset="0"/>
              </a:rPr>
              <a:t>: </a:t>
            </a:r>
            <a:r>
              <a:rPr lang="en-US" sz="3200" i="1" dirty="0" err="1">
                <a:solidFill>
                  <a:srgbClr val="FF0000"/>
                </a:solidFill>
                <a:latin typeface="Times New Roman" panose="02020603050405020304" pitchFamily="18" charset="0"/>
              </a:rPr>
              <a:t>Truyện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ký</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Truyện</a:t>
            </a:r>
            <a:r>
              <a:rPr lang="en-US" sz="3200" i="1" dirty="0">
                <a:solidFill>
                  <a:srgbClr val="FF0000"/>
                </a:solidFill>
                <a:latin typeface="Times New Roman" panose="02020603050405020304" pitchFamily="18" charset="0"/>
              </a:rPr>
              <a:t> </a:t>
            </a:r>
            <a:r>
              <a:rPr lang="en-US" sz="3200" i="1" dirty="0" err="1">
                <a:solidFill>
                  <a:srgbClr val="FF0000"/>
                </a:solidFill>
                <a:latin typeface="Times New Roman" panose="02020603050405020304" pitchFamily="18" charset="0"/>
              </a:rPr>
              <a:t>thơ</a:t>
            </a:r>
            <a:endParaRPr lang="en-US" sz="3200"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0662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Oval 4" descr="Bouquet"/>
          <p:cNvSpPr>
            <a:spLocks noChangeArrowheads="1"/>
          </p:cNvSpPr>
          <p:nvPr/>
        </p:nvSpPr>
        <p:spPr bwMode="auto">
          <a:xfrm>
            <a:off x="2865120" y="137160"/>
            <a:ext cx="7010400" cy="1143000"/>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KẾT CẤU TRUYỆN CỔ TÍCH THẦN KỲ</a:t>
            </a:r>
          </a:p>
        </p:txBody>
      </p:sp>
      <p:sp>
        <p:nvSpPr>
          <p:cNvPr id="5" name="Rectangle 5" descr="Blue tissue paper"/>
          <p:cNvSpPr>
            <a:spLocks noChangeArrowheads="1"/>
          </p:cNvSpPr>
          <p:nvPr/>
        </p:nvSpPr>
        <p:spPr bwMode="auto">
          <a:xfrm>
            <a:off x="1950720" y="1584960"/>
            <a:ext cx="8610600" cy="11430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 ĐẦU</a:t>
            </a:r>
          </a:p>
          <a:p>
            <a:pPr>
              <a:defRPr/>
            </a:pP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Môtip</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về</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xuất</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thân</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thấp</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hèn</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bất</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hạnh</a:t>
            </a: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defRPr/>
            </a:pP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Môtip</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về</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ra</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đời</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thần</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Rectangle 6" descr="Blue tissue paper"/>
          <p:cNvSpPr>
            <a:spLocks noChangeArrowheads="1"/>
          </p:cNvSpPr>
          <p:nvPr/>
        </p:nvSpPr>
        <p:spPr bwMode="auto">
          <a:xfrm>
            <a:off x="1874520" y="3261360"/>
            <a:ext cx="8610600" cy="21336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 GIỮA</a:t>
            </a:r>
          </a:p>
          <a:p>
            <a:pPr>
              <a:defRPr/>
            </a:pP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Nhân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chính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phiêu</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lưu</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giới</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cổ</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tích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qua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chặng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Ra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đi</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Môtip</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rời</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nhà</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ra</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đi</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Gặp</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thử</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thách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trắc</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trở</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Vượt</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thử</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thách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Motip</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nhờ</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siêu</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nhiên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tài</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trí</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thông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minh,</a:t>
            </a:r>
          </a:p>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lòng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tốt</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descr="Blue tissue paper"/>
          <p:cNvSpPr>
            <a:spLocks noChangeArrowheads="1"/>
          </p:cNvSpPr>
          <p:nvPr/>
        </p:nvSpPr>
        <p:spPr bwMode="auto">
          <a:xfrm>
            <a:off x="1950720" y="5669280"/>
            <a:ext cx="8610600" cy="88392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defRPr/>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 </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Nhân</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thay</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đổi</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phận</a:t>
            </a: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defRPr/>
            </a:pP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76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73" y="60960"/>
            <a:ext cx="11960427"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IV</a:t>
            </a:r>
            <a:r>
              <a:rPr lang="en-US" b="1" dirty="0">
                <a:solidFill>
                  <a:srgbClr val="FF3300"/>
                </a:solidFill>
                <a:latin typeface="Times New Roman" panose="02020603050405020304" pitchFamily="18" charset="0"/>
                <a:cs typeface="Times New Roman" panose="02020603050405020304" pitchFamily="18" charset="0"/>
              </a:rPr>
              <a:t>. TỰ SỰ DÂN GIAN - TRUYỆN NGỤ NGÔN</a:t>
            </a:r>
            <a:endParaRPr lang="en-US" b="1" dirty="0">
              <a:solidFill>
                <a:srgbClr val="FF0000"/>
              </a:solidFill>
              <a:latin typeface="+mn-lt"/>
            </a:endParaRPr>
          </a:p>
        </p:txBody>
      </p:sp>
      <p:sp>
        <p:nvSpPr>
          <p:cNvPr id="6" name="TextBox 5"/>
          <p:cNvSpPr txBox="1"/>
          <p:nvPr/>
        </p:nvSpPr>
        <p:spPr>
          <a:xfrm>
            <a:off x="444932" y="963678"/>
            <a:ext cx="11259388" cy="5724644"/>
          </a:xfrm>
          <a:prstGeom prst="rect">
            <a:avLst/>
          </a:prstGeom>
          <a:noFill/>
        </p:spPr>
        <p:txBody>
          <a:bodyPr wrap="square" rtlCol="0">
            <a:spAutoFit/>
          </a:bodyPr>
          <a:lstStyle/>
          <a:p>
            <a:pPr algn="ctr">
              <a:defRPr/>
            </a:pPr>
            <a:r>
              <a:rPr lang="en-US" sz="3600" b="1" dirty="0">
                <a:solidFill>
                  <a:schemeClr val="accent1">
                    <a:lumMod val="75000"/>
                  </a:schemeClr>
                </a:solidFill>
                <a:latin typeface="Times New Roman" panose="02020603050405020304" pitchFamily="18" charset="0"/>
                <a:cs typeface="Times New Roman" panose="02020603050405020304" pitchFamily="18" charset="0"/>
              </a:rPr>
              <a:t>1-</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Định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a:p>
            <a:pPr algn="just">
              <a:defRPr/>
            </a:pPr>
            <a:r>
              <a:rPr lang="en-US" sz="3200" b="1" i="1" dirty="0" err="1">
                <a:latin typeface="Times New Roman" panose="02020603050405020304" pitchFamily="18" charset="0"/>
                <a:cs typeface="Times New Roman" panose="02020603050405020304" pitchFamily="18" charset="0"/>
              </a:rPr>
              <a:t>Ngụ</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đến</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cs typeface="Times New Roman" panose="02020603050405020304" pitchFamily="18" charset="0"/>
              </a:rPr>
              <a:t>.</a:t>
            </a:r>
          </a:p>
          <a:p>
            <a:pPr algn="just">
              <a:defRPr/>
            </a:pPr>
            <a:endParaRPr lang="en-US" sz="1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defRPr/>
            </a:pP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a:t>
            </a:r>
            <a:r>
              <a:rPr lang="en-US" sz="3200" dirty="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a:p>
            <a:pPr algn="just">
              <a:defRPr/>
            </a:pP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Truyện</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cổ</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tích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loài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vật</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nhằm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miêu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tả</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đặc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điểm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tính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tình</a:t>
            </a:r>
            <a:r>
              <a:rPr lang="en-US" sz="3200" i="1" dirty="0">
                <a:solidFill>
                  <a:srgbClr val="002060"/>
                </a:solidFill>
                <a:latin typeface="Times New Roman" panose="02020603050405020304" pitchFamily="18" charset="0"/>
                <a:cs typeface="Times New Roman" panose="02020603050405020304" pitchFamily="18" charset="0"/>
              </a:rPr>
              <a:t> con </a:t>
            </a:r>
            <a:r>
              <a:rPr lang="en-US" sz="3200" i="1" dirty="0" err="1">
                <a:solidFill>
                  <a:srgbClr val="002060"/>
                </a:solidFill>
                <a:latin typeface="Times New Roman" panose="02020603050405020304" pitchFamily="18" charset="0"/>
                <a:cs typeface="Times New Roman" panose="02020603050405020304" pitchFamily="18" charset="0"/>
              </a:rPr>
              <a:t>vật</a:t>
            </a:r>
            <a:r>
              <a:rPr lang="en-US" sz="3200" i="1" dirty="0">
                <a:solidFill>
                  <a:srgbClr val="002060"/>
                </a:solidFill>
                <a:latin typeface="Times New Roman" panose="02020603050405020304" pitchFamily="18" charset="0"/>
                <a:cs typeface="Times New Roman" panose="02020603050405020304" pitchFamily="18" charset="0"/>
              </a:rPr>
              <a:t>. </a:t>
            </a:r>
          </a:p>
          <a:p>
            <a:pPr algn="just">
              <a:defRPr/>
            </a:pP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Truyện</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ngụ</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ngôn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chỉ</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dùng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loài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vật</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làm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phương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tiện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để</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gián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tiếp</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nêu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bài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học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luân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lý</a:t>
            </a:r>
            <a:endParaRPr lang="en-US" sz="32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2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73" y="60960"/>
            <a:ext cx="11960427"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IV</a:t>
            </a:r>
            <a:r>
              <a:rPr lang="en-US" b="1" dirty="0">
                <a:solidFill>
                  <a:srgbClr val="FF3300"/>
                </a:solidFill>
                <a:latin typeface="Times New Roman" panose="02020603050405020304" pitchFamily="18" charset="0"/>
                <a:cs typeface="Times New Roman" panose="02020603050405020304" pitchFamily="18" charset="0"/>
              </a:rPr>
              <a:t>. TỰ SỰ DÂN GIAN - TRUYỆN NGỤ NGÔN</a:t>
            </a:r>
            <a:endParaRPr lang="en-US" b="1" dirty="0">
              <a:solidFill>
                <a:srgbClr val="FF0000"/>
              </a:solidFill>
              <a:latin typeface="+mn-lt"/>
            </a:endParaRPr>
          </a:p>
        </p:txBody>
      </p:sp>
      <p:sp>
        <p:nvSpPr>
          <p:cNvPr id="6" name="TextBox 5"/>
          <p:cNvSpPr txBox="1"/>
          <p:nvPr/>
        </p:nvSpPr>
        <p:spPr>
          <a:xfrm>
            <a:off x="444932" y="963678"/>
            <a:ext cx="11259388" cy="5509200"/>
          </a:xfrm>
          <a:prstGeom prst="rect">
            <a:avLst/>
          </a:prstGeom>
          <a:blipFill>
            <a:blip r:embed="rId3">
              <a:alphaModFix amt="11000"/>
            </a:blip>
            <a:tile tx="0" ty="0" sx="100000" sy="100000" flip="none" algn="tl"/>
          </a:blipFill>
        </p:spPr>
        <p:txBody>
          <a:bodyPr wrap="square" rtlCol="0">
            <a:spAutoFit/>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2-</a:t>
            </a:r>
            <a:r>
              <a:rPr lang="en-US" sz="3200" b="1" u="sng" dirty="0">
                <a:solidFill>
                  <a:srgbClr val="0070C0"/>
                </a:solidFill>
                <a:latin typeface="Times New Roman" panose="02020603050405020304" pitchFamily="18" charset="0"/>
                <a:cs typeface="Times New Roman" panose="02020603050405020304" pitchFamily="18" charset="0"/>
              </a:rPr>
              <a:t>Nội dung, ý </a:t>
            </a:r>
            <a:r>
              <a:rPr lang="en-US" sz="3200" b="1" u="sng" dirty="0" err="1">
                <a:solidFill>
                  <a:srgbClr val="0070C0"/>
                </a:solidFill>
                <a:latin typeface="Times New Roman" panose="02020603050405020304" pitchFamily="18" charset="0"/>
                <a:cs typeface="Times New Roman" panose="02020603050405020304" pitchFamily="18" charset="0"/>
              </a:rPr>
              <a:t>nghĩa</a:t>
            </a:r>
            <a:r>
              <a:rPr lang="en-US" sz="3200" b="1" u="sng" dirty="0">
                <a:solidFill>
                  <a:srgbClr val="0070C0"/>
                </a:solidFill>
                <a:latin typeface="Times New Roman" panose="02020603050405020304" pitchFamily="18" charset="0"/>
                <a:cs typeface="Times New Roman" panose="02020603050405020304" pitchFamily="18" charset="0"/>
              </a:rPr>
              <a:t> </a:t>
            </a:r>
            <a:r>
              <a:rPr lang="en-US" sz="3200" b="1" u="sng" dirty="0" err="1">
                <a:solidFill>
                  <a:srgbClr val="0070C0"/>
                </a:solidFill>
                <a:latin typeface="Times New Roman" panose="02020603050405020304" pitchFamily="18" charset="0"/>
                <a:cs typeface="Times New Roman" panose="02020603050405020304" pitchFamily="18" charset="0"/>
              </a:rPr>
              <a:t>truyện</a:t>
            </a:r>
            <a:r>
              <a:rPr lang="en-US" sz="3200" b="1" u="sng" dirty="0">
                <a:solidFill>
                  <a:srgbClr val="0070C0"/>
                </a:solidFill>
                <a:latin typeface="Times New Roman" panose="02020603050405020304" pitchFamily="18" charset="0"/>
                <a:cs typeface="Times New Roman" panose="02020603050405020304" pitchFamily="18" charset="0"/>
              </a:rPr>
              <a:t> </a:t>
            </a:r>
            <a:r>
              <a:rPr lang="en-US" sz="3200" b="1" u="sng" dirty="0" err="1">
                <a:solidFill>
                  <a:srgbClr val="0070C0"/>
                </a:solidFill>
                <a:latin typeface="Times New Roman" panose="02020603050405020304" pitchFamily="18" charset="0"/>
                <a:cs typeface="Times New Roman" panose="02020603050405020304" pitchFamily="18" charset="0"/>
              </a:rPr>
              <a:t>ngụ</a:t>
            </a:r>
            <a:r>
              <a:rPr lang="en-US" sz="3200" b="1" u="sng" dirty="0">
                <a:solidFill>
                  <a:srgbClr val="0070C0"/>
                </a:solidFill>
                <a:latin typeface="Times New Roman" panose="02020603050405020304" pitchFamily="18" charset="0"/>
                <a:cs typeface="Times New Roman" panose="02020603050405020304" pitchFamily="18" charset="0"/>
              </a:rPr>
              <a:t> </a:t>
            </a:r>
            <a:r>
              <a:rPr lang="en-US" sz="3200" b="1" u="sng" dirty="0" err="1">
                <a:solidFill>
                  <a:srgbClr val="0070C0"/>
                </a:solidFill>
                <a:latin typeface="Times New Roman" panose="02020603050405020304" pitchFamily="18" charset="0"/>
                <a:cs typeface="Times New Roman" panose="02020603050405020304" pitchFamily="18" charset="0"/>
              </a:rPr>
              <a:t>ngôn</a:t>
            </a:r>
            <a:r>
              <a:rPr lang="en-US" sz="3200" b="1" dirty="0">
                <a:solidFill>
                  <a:srgbClr val="0070C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defRPr/>
            </a:pP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dung: </a:t>
            </a:r>
            <a:endParaRPr lang="en-US" sz="3200" dirty="0" smtClean="0">
              <a:latin typeface="Times New Roman" panose="02020603050405020304" pitchFamily="18" charset="0"/>
              <a:cs typeface="Times New Roman" panose="02020603050405020304" pitchFamily="18" charset="0"/>
            </a:endParaRPr>
          </a:p>
          <a:p>
            <a:pPr algn="just">
              <a:defRPr/>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dung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đen</a:t>
            </a:r>
            <a:r>
              <a:rPr lang="en-US" sz="3200" dirty="0" smtClean="0">
                <a:latin typeface="Times New Roman" panose="02020603050405020304" pitchFamily="18" charset="0"/>
                <a:cs typeface="Times New Roman" panose="02020603050405020304" pitchFamily="18" charset="0"/>
              </a:rPr>
              <a:t>) </a:t>
            </a:r>
          </a:p>
          <a:p>
            <a:pPr algn="just">
              <a:defRPr/>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N</a:t>
            </a:r>
            <a:r>
              <a:rPr lang="en-US" sz="3200" dirty="0" err="1" smtClean="0">
                <a:latin typeface="Times New Roman" panose="02020603050405020304" pitchFamily="18" charset="0"/>
                <a:cs typeface="Times New Roman" panose="02020603050405020304" pitchFamily="18" charset="0"/>
              </a:rPr>
              <a:t>ội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dung </a:t>
            </a:r>
            <a:r>
              <a:rPr lang="en-US" sz="3200" dirty="0" err="1">
                <a:latin typeface="Times New Roman" panose="02020603050405020304" pitchFamily="18" charset="0"/>
                <a:cs typeface="Times New Roman" panose="02020603050405020304" pitchFamily="18" charset="0"/>
              </a:rPr>
              <a:t>gián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bóng</a:t>
            </a:r>
            <a:r>
              <a:rPr lang="en-US" sz="3200" dirty="0" smtClean="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defRPr/>
            </a:pPr>
            <a:r>
              <a:rPr lang="en-US" sz="3200" dirty="0" err="1" smtClean="0">
                <a:latin typeface="Times New Roman" panose="02020603050405020304" pitchFamily="18" charset="0"/>
                <a:cs typeface="Times New Roman" panose="02020603050405020304" pitchFamily="18" charset="0"/>
              </a:rPr>
              <a:t>Căn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a:t>
            </a:r>
          </a:p>
          <a:p>
            <a:pPr algn="just">
              <a:defRPr/>
            </a:pP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Truyện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C</a:t>
            </a:r>
            <a:r>
              <a:rPr lang="en-US" sz="3200" i="1" dirty="0" err="1" smtClean="0">
                <a:latin typeface="Times New Roman" panose="02020603050405020304" pitchFamily="18" charset="0"/>
                <a:cs typeface="Times New Roman" panose="02020603050405020304" pitchFamily="18" charset="0"/>
              </a:rPr>
              <a:t>hèo</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Bẻo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Ác</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ngựa</a:t>
            </a:r>
            <a:r>
              <a:rPr lang="en-US" sz="3200" dirty="0">
                <a:latin typeface="Times New Roman" panose="02020603050405020304" pitchFamily="18" charset="0"/>
                <a:cs typeface="Times New Roman" panose="02020603050405020304" pitchFamily="18" charset="0"/>
              </a:rPr>
              <a:t>) </a:t>
            </a:r>
          </a:p>
          <a:p>
            <a:pPr algn="just">
              <a:defRPr/>
            </a:pP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Truyện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voi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tay</a:t>
            </a:r>
            <a:r>
              <a:rPr lang="en-US" sz="3200" i="1" dirty="0">
                <a:latin typeface="Times New Roman" panose="02020603050405020304" pitchFamily="18" charset="0"/>
                <a:cs typeface="Times New Roman" panose="02020603050405020304" pitchFamily="18" charset="0"/>
              </a:rPr>
              <a:t>, tai,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miệng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70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6000" t="-9000" r="-5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73" y="60960"/>
            <a:ext cx="11960427"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IV</a:t>
            </a:r>
            <a:r>
              <a:rPr lang="en-US" b="1" dirty="0">
                <a:solidFill>
                  <a:srgbClr val="FF3300"/>
                </a:solidFill>
                <a:latin typeface="Times New Roman" panose="02020603050405020304" pitchFamily="18" charset="0"/>
                <a:cs typeface="Times New Roman" panose="02020603050405020304" pitchFamily="18" charset="0"/>
              </a:rPr>
              <a:t>. TỰ SỰ DÂN GIAN - TRUYỆN NGỤ NGÔN</a:t>
            </a:r>
            <a:endParaRPr lang="en-US" b="1" dirty="0">
              <a:solidFill>
                <a:srgbClr val="FF0000"/>
              </a:solidFill>
              <a:latin typeface="+mn-lt"/>
            </a:endParaRPr>
          </a:p>
        </p:txBody>
      </p:sp>
      <p:sp>
        <p:nvSpPr>
          <p:cNvPr id="6" name="TextBox 5"/>
          <p:cNvSpPr txBox="1"/>
          <p:nvPr/>
        </p:nvSpPr>
        <p:spPr>
          <a:xfrm>
            <a:off x="582092" y="1051243"/>
            <a:ext cx="11259388" cy="5715411"/>
          </a:xfrm>
          <a:prstGeom prst="rect">
            <a:avLst/>
          </a:prstGeom>
          <a:noFill/>
        </p:spPr>
        <p:txBody>
          <a:bodyPr wrap="square" rtlCol="0">
            <a:spAutoFit/>
          </a:bodyPr>
          <a:lstStyle/>
          <a:p>
            <a:pPr algn="ctr">
              <a:lnSpc>
                <a:spcPct val="90000"/>
              </a:lnSpc>
              <a:defRPr/>
            </a:pPr>
            <a:r>
              <a:rPr lang="en-US" sz="3600" b="1" dirty="0">
                <a:solidFill>
                  <a:srgbClr val="0070C0"/>
                </a:solidFill>
                <a:latin typeface="Times New Roman" panose="02020603050405020304" pitchFamily="18" charset="0"/>
                <a:cs typeface="Times New Roman" panose="02020603050405020304" pitchFamily="18" charset="0"/>
              </a:rPr>
              <a:t>3-</a:t>
            </a:r>
            <a:r>
              <a:rPr lang="en-US" sz="3600" b="1" u="sng" dirty="0">
                <a:solidFill>
                  <a:srgbClr val="0070C0"/>
                </a:solidFill>
                <a:latin typeface="Times New Roman" panose="02020603050405020304" pitchFamily="18" charset="0"/>
                <a:cs typeface="Times New Roman" panose="02020603050405020304" pitchFamily="18" charset="0"/>
              </a:rPr>
              <a:t>Nghệ </a:t>
            </a:r>
            <a:r>
              <a:rPr lang="en-US" sz="3600" b="1" u="sng" dirty="0" err="1">
                <a:solidFill>
                  <a:srgbClr val="0070C0"/>
                </a:solidFill>
                <a:latin typeface="Times New Roman" panose="02020603050405020304" pitchFamily="18" charset="0"/>
                <a:cs typeface="Times New Roman" panose="02020603050405020304" pitchFamily="18" charset="0"/>
              </a:rPr>
              <a:t>thuật</a:t>
            </a:r>
            <a:r>
              <a:rPr lang="en-US" sz="3600" b="1" u="sng" dirty="0">
                <a:solidFill>
                  <a:srgbClr val="0070C0"/>
                </a:solidFill>
                <a:latin typeface="Times New Roman" panose="02020603050405020304" pitchFamily="18" charset="0"/>
                <a:cs typeface="Times New Roman" panose="02020603050405020304" pitchFamily="18" charset="0"/>
              </a:rPr>
              <a:t> </a:t>
            </a:r>
            <a:r>
              <a:rPr lang="en-US" sz="3600" b="1" u="sng" dirty="0" err="1">
                <a:solidFill>
                  <a:srgbClr val="0070C0"/>
                </a:solidFill>
                <a:latin typeface="Times New Roman" panose="02020603050405020304" pitchFamily="18" charset="0"/>
                <a:cs typeface="Times New Roman" panose="02020603050405020304" pitchFamily="18" charset="0"/>
              </a:rPr>
              <a:t>ngụ</a:t>
            </a:r>
            <a:r>
              <a:rPr lang="en-US" sz="3600" b="1" u="sng" dirty="0">
                <a:solidFill>
                  <a:srgbClr val="0070C0"/>
                </a:solidFill>
                <a:latin typeface="Times New Roman" panose="02020603050405020304" pitchFamily="18" charset="0"/>
                <a:cs typeface="Times New Roman" panose="02020603050405020304" pitchFamily="18" charset="0"/>
              </a:rPr>
              <a:t> </a:t>
            </a:r>
            <a:r>
              <a:rPr lang="en-US" sz="3600" b="1" u="sng" dirty="0" err="1">
                <a:solidFill>
                  <a:srgbClr val="0070C0"/>
                </a:solidFill>
                <a:latin typeface="Times New Roman" panose="02020603050405020304" pitchFamily="18" charset="0"/>
                <a:cs typeface="Times New Roman" panose="02020603050405020304" pitchFamily="18" charset="0"/>
              </a:rPr>
              <a:t>ngôn</a:t>
            </a:r>
            <a:r>
              <a:rPr lang="en-US" sz="3600" b="1" dirty="0" smtClean="0">
                <a:solidFill>
                  <a:srgbClr val="0070C0"/>
                </a:solidFill>
                <a:latin typeface="Times New Roman" panose="02020603050405020304" pitchFamily="18" charset="0"/>
                <a:cs typeface="Times New Roman" panose="02020603050405020304" pitchFamily="18" charset="0"/>
              </a:rPr>
              <a:t>:</a:t>
            </a:r>
          </a:p>
          <a:p>
            <a:pPr algn="ctr">
              <a:lnSpc>
                <a:spcPct val="90000"/>
              </a:lnSpc>
              <a:defRPr/>
            </a:pPr>
            <a:endParaRPr lang="en-US" b="1" dirty="0">
              <a:solidFill>
                <a:srgbClr val="0070C0"/>
              </a:solidFill>
              <a:latin typeface="Times New Roman" panose="02020603050405020304" pitchFamily="18" charset="0"/>
              <a:cs typeface="Times New Roman" panose="02020603050405020304" pitchFamily="18" charset="0"/>
            </a:endParaRPr>
          </a:p>
          <a:p>
            <a:pPr marL="571500" indent="-571500">
              <a:lnSpc>
                <a:spcPct val="90000"/>
              </a:lnSpc>
              <a:buFont typeface="Arial" panose="020B0604020202020204" pitchFamily="34" charset="0"/>
              <a:buChar char="•"/>
              <a:defRPr/>
            </a:pP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nSpc>
                <a:spcPct val="90000"/>
              </a:lnSpc>
              <a:defRPr/>
            </a:pPr>
            <a:endParaRPr lang="en-US" sz="1000" dirty="0">
              <a:latin typeface="Times New Roman" panose="02020603050405020304" pitchFamily="18" charset="0"/>
              <a:cs typeface="Times New Roman" panose="02020603050405020304" pitchFamily="18" charset="0"/>
            </a:endParaRPr>
          </a:p>
          <a:p>
            <a:pPr marL="571500" indent="-571500">
              <a:lnSpc>
                <a:spcPct val="90000"/>
              </a:lnSpc>
              <a:buFont typeface="Arial" panose="020B0604020202020204" pitchFamily="34" charset="0"/>
              <a:buChar char="•"/>
              <a:defRPr/>
            </a:pP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nSpc>
                <a:spcPct val="90000"/>
              </a:lnSpc>
              <a:defRPr/>
            </a:pPr>
            <a:endParaRPr lang="en-US" dirty="0">
              <a:latin typeface="Times New Roman" panose="02020603050405020304" pitchFamily="18" charset="0"/>
              <a:cs typeface="Times New Roman" panose="02020603050405020304" pitchFamily="18" charset="0"/>
            </a:endParaRPr>
          </a:p>
          <a:p>
            <a:pPr>
              <a:lnSpc>
                <a:spcPct val="90000"/>
              </a:lnSpc>
              <a:defRPr/>
            </a:pPr>
            <a:r>
              <a:rPr lang="en-US" sz="3600" dirty="0" smtClean="0">
                <a:latin typeface="Times New Roman" panose="02020603050405020304" pitchFamily="18" charset="0"/>
                <a:cs typeface="Times New Roman" panose="02020603050405020304" pitchFamily="18" charset="0"/>
              </a:rPr>
              <a:t>(So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cười</a:t>
            </a:r>
            <a:r>
              <a:rPr lang="en-US" sz="3600" dirty="0">
                <a:latin typeface="Times New Roman" panose="02020603050405020304" pitchFamily="18" charset="0"/>
                <a:cs typeface="Times New Roman" panose="02020603050405020304" pitchFamily="18" charset="0"/>
              </a:rPr>
              <a:t>:</a:t>
            </a:r>
          </a:p>
          <a:p>
            <a:pPr>
              <a:lnSpc>
                <a:spcPct val="90000"/>
              </a:lnSpc>
              <a:defRPr/>
            </a:pPr>
            <a:r>
              <a:rPr lang="en-US" sz="3600"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Truyện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cười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dùng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tiếng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cười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làm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phương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tiện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để</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phê</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phán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xấu</a:t>
            </a:r>
            <a:r>
              <a:rPr lang="en-US" sz="3600" i="1" dirty="0">
                <a:solidFill>
                  <a:srgbClr val="002060"/>
                </a:solidFill>
                <a:latin typeface="Times New Roman" panose="02020603050405020304" pitchFamily="18" charset="0"/>
                <a:cs typeface="Times New Roman" panose="02020603050405020304" pitchFamily="18" charset="0"/>
              </a:rPr>
              <a:t> </a:t>
            </a:r>
          </a:p>
          <a:p>
            <a:pPr>
              <a:lnSpc>
                <a:spcPct val="90000"/>
              </a:lnSpc>
              <a:defRPr/>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Ngụ</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ngôn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chỉ</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dùng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tiếng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cười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cho</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câu</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chuyện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thêm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sinh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động</a:t>
            </a:r>
            <a:r>
              <a:rPr lang="en-US" sz="3600" i="1" dirty="0" smtClean="0">
                <a:solidFill>
                  <a:srgbClr val="002060"/>
                </a:solidFill>
                <a:latin typeface="Times New Roman" panose="02020603050405020304" pitchFamily="18" charset="0"/>
                <a:cs typeface="Times New Roman" panose="02020603050405020304" pitchFamily="18" charset="0"/>
              </a:rPr>
              <a:t>.)</a:t>
            </a:r>
            <a:endParaRPr lang="en-US" sz="36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2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3233" y="0"/>
            <a:ext cx="7058767" cy="6858000"/>
          </a:xfrm>
          <a:prstGeom prst="rect">
            <a:avLst/>
          </a:prstGeom>
          <a:solidFill>
            <a:srgbClr val="080808"/>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09938" y="174625"/>
            <a:ext cx="6970414" cy="1325563"/>
          </a:xfrm>
        </p:spPr>
        <p:txBody>
          <a:bodyPr>
            <a:normAutofit/>
          </a:bodyPr>
          <a:lstStyle/>
          <a:p>
            <a:r>
              <a:rPr lang="en-US" b="1" dirty="0" smtClean="0">
                <a:solidFill>
                  <a:srgbClr val="FF3300"/>
                </a:solidFill>
                <a:latin typeface="Times New Roman" panose="02020603050405020304" pitchFamily="18" charset="0"/>
                <a:cs typeface="Times New Roman" panose="02020603050405020304" pitchFamily="18" charset="0"/>
              </a:rPr>
              <a:t>V. TỰ </a:t>
            </a:r>
            <a:r>
              <a:rPr lang="en-US" b="1" dirty="0">
                <a:solidFill>
                  <a:srgbClr val="FF3300"/>
                </a:solidFill>
                <a:latin typeface="Times New Roman" panose="02020603050405020304" pitchFamily="18" charset="0"/>
                <a:cs typeface="Times New Roman" panose="02020603050405020304" pitchFamily="18" charset="0"/>
              </a:rPr>
              <a:t>SỰ DÂN GIAN - TRUYỆN </a:t>
            </a:r>
            <a:r>
              <a:rPr lang="en-US" b="1" dirty="0" smtClean="0">
                <a:solidFill>
                  <a:srgbClr val="FF3300"/>
                </a:solidFill>
                <a:latin typeface="Times New Roman" panose="02020603050405020304" pitchFamily="18" charset="0"/>
                <a:cs typeface="Times New Roman" panose="02020603050405020304" pitchFamily="18" charset="0"/>
              </a:rPr>
              <a:t>CƯỜI</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454766" y="1500188"/>
            <a:ext cx="6415699" cy="4524315"/>
          </a:xfrm>
          <a:prstGeom prst="rect">
            <a:avLst/>
          </a:prstGeom>
          <a:noFill/>
        </p:spPr>
        <p:txBody>
          <a:bodyPr wrap="square" rtlCol="0">
            <a:spAutoFit/>
          </a:bodyPr>
          <a:lstStyle/>
          <a:p>
            <a:pPr algn="ctr">
              <a:defRPr/>
            </a:pPr>
            <a:r>
              <a:rPr lang="en-US" sz="3600" dirty="0" smtClean="0">
                <a:solidFill>
                  <a:schemeClr val="accent1">
                    <a:lumMod val="75000"/>
                  </a:schemeClr>
                </a:solidFill>
              </a:rPr>
              <a:t> </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1-</a:t>
            </a:r>
            <a:r>
              <a:rPr lang="en-US" sz="3600" b="1" u="sng" dirty="0" smtClean="0">
                <a:solidFill>
                  <a:schemeClr val="accent1">
                    <a:lumMod val="75000"/>
                  </a:schemeClr>
                </a:solidFill>
                <a:latin typeface="Times New Roman" panose="02020603050405020304" pitchFamily="18" charset="0"/>
                <a:cs typeface="Times New Roman" panose="02020603050405020304" pitchFamily="18" charset="0"/>
              </a:rPr>
              <a:t>Khái </a:t>
            </a:r>
            <a:r>
              <a:rPr lang="en-US" sz="3600" b="1" u="sng" dirty="0" err="1" smtClean="0">
                <a:solidFill>
                  <a:schemeClr val="accent1">
                    <a:lumMod val="75000"/>
                  </a:schemeClr>
                </a:solidFill>
                <a:latin typeface="Times New Roman" panose="02020603050405020304" pitchFamily="18" charset="0"/>
                <a:cs typeface="Times New Roman" panose="02020603050405020304" pitchFamily="18" charset="0"/>
              </a:rPr>
              <a:t>niệm</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6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defRPr/>
            </a:pPr>
            <a:endParaRPr lang="en-US" sz="3600" b="1" dirty="0">
              <a:solidFill>
                <a:schemeClr val="accent5">
                  <a:lumMod val="75000"/>
                </a:schemeClr>
              </a:solidFill>
              <a:latin typeface="Times New Roman" panose="02020603050405020304" pitchFamily="18" charset="0"/>
              <a:cs typeface="Times New Roman" panose="02020603050405020304" pitchFamily="18" charset="0"/>
            </a:endParaRPr>
          </a:p>
          <a:p>
            <a:pPr algn="just">
              <a:defRPr/>
            </a:pPr>
            <a:r>
              <a:rPr lang="en-US" sz="3600" b="1" dirty="0" err="1" smtClean="0">
                <a:solidFill>
                  <a:schemeClr val="bg1"/>
                </a:solidFill>
                <a:latin typeface="Times New Roman" panose="02020603050405020304" pitchFamily="18" charset="0"/>
                <a:cs typeface="Times New Roman" panose="02020603050405020304" pitchFamily="18" charset="0"/>
              </a:rPr>
              <a:t>Truyện</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cười</a:t>
            </a:r>
            <a:r>
              <a:rPr lang="en-US" sz="3600" b="1" i="1" dirty="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là</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loại</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tự</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sự</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dân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gian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ngắn</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có</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kết</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cấu</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chặt</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chẽ</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kết</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thúc</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bất</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ngờ</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kể</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về</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những</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việc</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xấu</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trái</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tự</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nhiên</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trong</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cuộc</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sống</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có</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tác</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dụng</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gây</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cười</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nhằm</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mục</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đích</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giải</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trí</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phê</a:t>
            </a:r>
            <a:r>
              <a:rPr lang="en-US"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phán</a:t>
            </a:r>
            <a:r>
              <a:rPr lang="en-US" sz="3600" i="1" dirty="0" smtClean="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5221586" cy="6857999"/>
          </a:xfrm>
        </p:spPr>
      </p:pic>
    </p:spTree>
    <p:extLst>
      <p:ext uri="{BB962C8B-B14F-4D97-AF65-F5344CB8AC3E}">
        <p14:creationId xmlns:p14="http://schemas.microsoft.com/office/powerpoint/2010/main" val="425448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5000" t="-9000" r="-5000" b="-9000"/>
          </a:stretch>
        </a:blipFill>
        <a:effectLst/>
      </p:bgPr>
    </p:bg>
    <p:spTree>
      <p:nvGrpSpPr>
        <p:cNvPr id="1" name=""/>
        <p:cNvGrpSpPr/>
        <p:nvPr/>
      </p:nvGrpSpPr>
      <p:grpSpPr>
        <a:xfrm>
          <a:off x="0" y="0"/>
          <a:ext cx="0" cy="0"/>
          <a:chOff x="0" y="0"/>
          <a:chExt cx="0" cy="0"/>
        </a:xfrm>
      </p:grpSpPr>
      <p:sp>
        <p:nvSpPr>
          <p:cNvPr id="4" name="Oval 4" descr="Blue tissue paper"/>
          <p:cNvSpPr>
            <a:spLocks noChangeArrowheads="1"/>
          </p:cNvSpPr>
          <p:nvPr/>
        </p:nvSpPr>
        <p:spPr bwMode="auto">
          <a:xfrm>
            <a:off x="3032760" y="365760"/>
            <a:ext cx="5943600" cy="1066800"/>
          </a:xfrm>
          <a:prstGeom prst="ellipse">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PHÂN LOẠI TRUYỆN CƯỜI</a:t>
            </a:r>
          </a:p>
        </p:txBody>
      </p:sp>
      <p:sp>
        <p:nvSpPr>
          <p:cNvPr id="5" name="Rectangle 5" descr="Blue tissue paper"/>
          <p:cNvSpPr>
            <a:spLocks noChangeArrowheads="1"/>
          </p:cNvSpPr>
          <p:nvPr/>
        </p:nvSpPr>
        <p:spPr bwMode="auto">
          <a:xfrm>
            <a:off x="1813560" y="2042160"/>
            <a:ext cx="3474720" cy="1371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TRUYỆN KHÔI HÀI</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endParaRPr lang="en-US" sz="2800" dirty="0">
              <a:solidFill>
                <a:schemeClr val="tx1"/>
              </a:solidFill>
              <a:latin typeface="Times New Roman" panose="02020603050405020304" pitchFamily="18" charset="0"/>
              <a:cs typeface="Times New Roman" panose="02020603050405020304" pitchFamily="18" charset="0"/>
            </a:endParaRPr>
          </a:p>
          <a:p>
            <a:pPr algn="ju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phạt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descr="Blue tissue paper"/>
          <p:cNvSpPr>
            <a:spLocks noChangeArrowheads="1"/>
          </p:cNvSpPr>
          <p:nvPr/>
        </p:nvSpPr>
        <p:spPr bwMode="auto">
          <a:xfrm>
            <a:off x="6385560" y="2042160"/>
            <a:ext cx="4130040" cy="12954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TRUYỆN TRÀO PHÚNG</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gắn</a:t>
            </a:r>
            <a:endParaRPr lang="en-US" sz="2800" dirty="0">
              <a:solidFill>
                <a:schemeClr val="tx1"/>
              </a:solidFill>
              <a:latin typeface="Times New Roman" panose="02020603050405020304" pitchFamily="18" charset="0"/>
              <a:cs typeface="Times New Roman" panose="02020603050405020304" pitchFamily="18" charset="0"/>
            </a:endParaRPr>
          </a:p>
          <a:p>
            <a:pPr algn="just">
              <a:defRPr/>
            </a:pP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XH</a:t>
            </a:r>
          </a:p>
        </p:txBody>
      </p:sp>
      <p:sp>
        <p:nvSpPr>
          <p:cNvPr id="8" name="Rectangle 7" descr="Blue tissue paper"/>
          <p:cNvSpPr>
            <a:spLocks noChangeArrowheads="1"/>
          </p:cNvSpPr>
          <p:nvPr/>
        </p:nvSpPr>
        <p:spPr bwMode="auto">
          <a:xfrm>
            <a:off x="2804160" y="4556760"/>
            <a:ext cx="3383280" cy="16764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TRÀO PHÚNG BẠN</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phúng</a:t>
            </a:r>
            <a:r>
              <a:rPr lang="en-US" sz="2800" dirty="0">
                <a:solidFill>
                  <a:schemeClr val="tx1"/>
                </a:solidFill>
                <a:latin typeface="Times New Roman" panose="02020603050405020304" pitchFamily="18" charset="0"/>
                <a:cs typeface="Times New Roman" panose="02020603050405020304" pitchFamily="18" charset="0"/>
              </a:rPr>
              <a:t> </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xấu</a:t>
            </a:r>
            <a:endParaRPr lang="en-US" sz="2800" dirty="0">
              <a:solidFill>
                <a:schemeClr val="tx1"/>
              </a:solidFill>
              <a:latin typeface="Times New Roman" panose="02020603050405020304" pitchFamily="18" charset="0"/>
              <a:cs typeface="Times New Roman" panose="02020603050405020304" pitchFamily="18" charset="0"/>
            </a:endParaRPr>
          </a:p>
          <a:p>
            <a:pPr algn="just">
              <a:defRP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8" descr="Blue tissue paper"/>
          <p:cNvSpPr>
            <a:spLocks noChangeArrowheads="1"/>
          </p:cNvSpPr>
          <p:nvPr/>
        </p:nvSpPr>
        <p:spPr bwMode="auto">
          <a:xfrm>
            <a:off x="7376160" y="4632960"/>
            <a:ext cx="3398520" cy="16002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TRÀO PHÚNG THÙ</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phúng</a:t>
            </a:r>
            <a:r>
              <a:rPr lang="en-US" sz="2800" dirty="0">
                <a:solidFill>
                  <a:schemeClr val="tx1"/>
                </a:solidFill>
                <a:latin typeface="Times New Roman" panose="02020603050405020304" pitchFamily="18" charset="0"/>
                <a:cs typeface="Times New Roman" panose="02020603050405020304" pitchFamily="18" charset="0"/>
              </a:rPr>
              <a:t> </a:t>
            </a:r>
          </a:p>
          <a:p>
            <a:pPr algn="just">
              <a:defRPr/>
            </a:pP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kiến</a:t>
            </a:r>
            <a:endParaRPr lang="en-US" sz="2800" dirty="0">
              <a:solidFill>
                <a:schemeClr val="tx1"/>
              </a:solidFill>
              <a:latin typeface="Times New Roman" panose="02020603050405020304" pitchFamily="18" charset="0"/>
              <a:cs typeface="Times New Roman" panose="02020603050405020304" pitchFamily="18" charset="0"/>
            </a:endParaRPr>
          </a:p>
          <a:p>
            <a:pPr algn="just">
              <a:defRPr/>
            </a:pPr>
            <a:r>
              <a:rPr lang="en-US" sz="2800" dirty="0" err="1" smtClean="0">
                <a:solidFill>
                  <a:schemeClr val="tx1"/>
                </a:solidFill>
                <a:latin typeface="Times New Roman" panose="02020603050405020304" pitchFamily="18" charset="0"/>
                <a:cs typeface="Times New Roman" panose="02020603050405020304" pitchFamily="18" charset="0"/>
              </a:rPr>
              <a:t>phàm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Line 15"/>
          <p:cNvSpPr>
            <a:spLocks noChangeShapeType="1"/>
          </p:cNvSpPr>
          <p:nvPr/>
        </p:nvSpPr>
        <p:spPr bwMode="auto">
          <a:xfrm flipH="1">
            <a:off x="3947160" y="1508760"/>
            <a:ext cx="1981200" cy="457200"/>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
        <p:nvSpPr>
          <p:cNvPr id="11" name="Line 16"/>
          <p:cNvSpPr>
            <a:spLocks noChangeShapeType="1"/>
          </p:cNvSpPr>
          <p:nvPr/>
        </p:nvSpPr>
        <p:spPr bwMode="auto">
          <a:xfrm>
            <a:off x="5928360" y="1508760"/>
            <a:ext cx="2209800" cy="457200"/>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
        <p:nvSpPr>
          <p:cNvPr id="12" name="Line 17"/>
          <p:cNvSpPr>
            <a:spLocks noChangeShapeType="1"/>
          </p:cNvSpPr>
          <p:nvPr/>
        </p:nvSpPr>
        <p:spPr bwMode="auto">
          <a:xfrm flipH="1">
            <a:off x="5547360" y="3413760"/>
            <a:ext cx="2743200" cy="1066800"/>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
        <p:nvSpPr>
          <p:cNvPr id="13" name="Line 18"/>
          <p:cNvSpPr>
            <a:spLocks noChangeShapeType="1"/>
          </p:cNvSpPr>
          <p:nvPr/>
        </p:nvSpPr>
        <p:spPr bwMode="auto">
          <a:xfrm>
            <a:off x="8290560" y="3413760"/>
            <a:ext cx="1524000" cy="1143000"/>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36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73" y="0"/>
            <a:ext cx="11960427"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V. TỰ </a:t>
            </a:r>
            <a:r>
              <a:rPr lang="en-US" b="1" dirty="0">
                <a:solidFill>
                  <a:srgbClr val="FF3300"/>
                </a:solidFill>
                <a:latin typeface="Times New Roman" panose="02020603050405020304" pitchFamily="18" charset="0"/>
                <a:cs typeface="Times New Roman" panose="02020603050405020304" pitchFamily="18" charset="0"/>
              </a:rPr>
              <a:t>SỰ DÂN GIAN-TRUYỆN CƯỜI</a:t>
            </a:r>
            <a:endParaRPr lang="en-US" b="1" dirty="0">
              <a:solidFill>
                <a:srgbClr val="FF0000"/>
              </a:solidFill>
              <a:latin typeface="+mn-lt"/>
            </a:endParaRPr>
          </a:p>
        </p:txBody>
      </p:sp>
      <p:sp>
        <p:nvSpPr>
          <p:cNvPr id="6" name="TextBox 5"/>
          <p:cNvSpPr txBox="1"/>
          <p:nvPr/>
        </p:nvSpPr>
        <p:spPr>
          <a:xfrm>
            <a:off x="498272" y="868363"/>
            <a:ext cx="11427028" cy="5324535"/>
          </a:xfrm>
          <a:prstGeom prst="rect">
            <a:avLst/>
          </a:prstGeom>
          <a:noFill/>
        </p:spPr>
        <p:txBody>
          <a:bodyPr wrap="square" rtlCol="0">
            <a:spAutoFit/>
          </a:bodyPr>
          <a:lstStyle/>
          <a:p>
            <a:pPr algn="ctr">
              <a:defRPr/>
            </a:pPr>
            <a:r>
              <a:rPr lang="en-US" sz="3600" b="1" dirty="0">
                <a:solidFill>
                  <a:schemeClr val="accent1">
                    <a:lumMod val="75000"/>
                  </a:schemeClr>
                </a:solidFill>
                <a:latin typeface="Times New Roman" panose="02020603050405020304" pitchFamily="18" charset="0"/>
                <a:cs typeface="Times New Roman" panose="02020603050405020304" pitchFamily="18" charset="0"/>
              </a:rPr>
              <a:t>3-</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Bản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chất</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cười</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truyên</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cười</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p>
          <a:p>
            <a:pPr algn="just">
              <a:defRPr/>
            </a:pP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defRPr/>
            </a:pPr>
            <a:endParaRPr lang="en-US" sz="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defRPr/>
            </a:pPr>
            <a:r>
              <a:rPr lang="en-US" sz="2800" i="1" u="sng" dirty="0" err="1" smtClean="0">
                <a:latin typeface="Times New Roman" panose="02020603050405020304" pitchFamily="18" charset="0"/>
                <a:cs typeface="Times New Roman" panose="02020603050405020304" pitchFamily="18" charset="0"/>
              </a:rPr>
              <a:t>Cái</a:t>
            </a:r>
            <a:r>
              <a:rPr lang="en-US" sz="2800" i="1" u="sng" dirty="0" smtClean="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đáng</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cười</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kệch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cỡm</a:t>
            </a:r>
            <a:r>
              <a:rPr lang="en-US" sz="2800" dirty="0" smtClean="0">
                <a:latin typeface="Times New Roman" panose="02020603050405020304" pitchFamily="18" charset="0"/>
                <a:cs typeface="Times New Roman" panose="02020603050405020304" pitchFamily="18" charset="0"/>
              </a:rPr>
              <a:t>.</a:t>
            </a:r>
          </a:p>
          <a:p>
            <a:pPr algn="just">
              <a:defRPr/>
            </a:pPr>
            <a:endParaRPr lang="en-US" sz="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defRPr/>
            </a:pPr>
            <a:r>
              <a:rPr lang="en-US" sz="2800" i="1" dirty="0" smtClean="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Cái</a:t>
            </a:r>
            <a:r>
              <a:rPr lang="en-US" sz="2800" i="1" u="sng"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defRPr/>
            </a:pPr>
            <a:endParaRPr lang="en-US" sz="800" dirty="0">
              <a:latin typeface="Times New Roman" panose="02020603050405020304" pitchFamily="18" charset="0"/>
              <a:cs typeface="Times New Roman" panose="02020603050405020304" pitchFamily="18" charset="0"/>
            </a:endParaRPr>
          </a:p>
          <a:p>
            <a:pPr algn="just">
              <a:defRPr/>
            </a:pP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Những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hiện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tượng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buồn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cười</a:t>
            </a:r>
            <a:r>
              <a:rPr lang="en-US" sz="2800" i="1" dirty="0">
                <a:solidFill>
                  <a:srgbClr val="002060"/>
                </a:solidFill>
                <a:latin typeface="Times New Roman" panose="02020603050405020304" pitchFamily="18" charset="0"/>
                <a:cs typeface="Times New Roman" panose="02020603050405020304" pitchFamily="18" charset="0"/>
              </a:rPr>
              <a:t> do </a:t>
            </a:r>
            <a:r>
              <a:rPr lang="en-US" sz="2800" i="1" dirty="0" err="1">
                <a:solidFill>
                  <a:srgbClr val="002060"/>
                </a:solidFill>
                <a:latin typeface="Times New Roman" panose="02020603050405020304" pitchFamily="18" charset="0"/>
                <a:cs typeface="Times New Roman" panose="02020603050405020304" pitchFamily="18" charset="0"/>
              </a:rPr>
              <a:t>hiểu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lầm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lầm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lỡ</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thông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thường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phải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tật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xấu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thường</a:t>
            </a:r>
            <a:r>
              <a:rPr lang="en-US" sz="2800" i="1" dirty="0">
                <a:solidFill>
                  <a:srgbClr val="002060"/>
                </a:solidFill>
                <a:latin typeface="Times New Roman" panose="02020603050405020304" pitchFamily="18" charset="0"/>
                <a:cs typeface="Times New Roman" panose="02020603050405020304" pitchFamily="18" charset="0"/>
              </a:rPr>
              <a:t> ở </a:t>
            </a:r>
            <a:r>
              <a:rPr lang="en-US" sz="2800" i="1" dirty="0" err="1">
                <a:solidFill>
                  <a:srgbClr val="002060"/>
                </a:solidFill>
                <a:latin typeface="Times New Roman" panose="02020603050405020304" pitchFamily="18" charset="0"/>
                <a:cs typeface="Times New Roman" panose="02020603050405020304" pitchFamily="18" charset="0"/>
              </a:rPr>
              <a:t>người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bình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sống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sinh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hoạt</a:t>
            </a:r>
            <a:r>
              <a:rPr lang="en-US" sz="2800" i="1" dirty="0" smtClean="0">
                <a:solidFill>
                  <a:srgbClr val="002060"/>
                </a:solidFill>
                <a:latin typeface="Times New Roman" panose="02020603050405020304" pitchFamily="18" charset="0"/>
                <a:cs typeface="Times New Roman" panose="02020603050405020304" pitchFamily="18" charset="0"/>
              </a:rPr>
              <a:t>;</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xấu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thuộc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về</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bản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chất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tính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cách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vị</a:t>
            </a:r>
            <a:r>
              <a:rPr lang="en-US" sz="2800" i="1" dirty="0">
                <a:solidFill>
                  <a:srgbClr val="002060"/>
                </a:solidFill>
                <a:latin typeface="Times New Roman" panose="02020603050405020304" pitchFamily="18" charset="0"/>
                <a:cs typeface="Times New Roman" panose="02020603050405020304" pitchFamily="18" charset="0"/>
              </a:rPr>
              <a:t> “tai to </a:t>
            </a:r>
            <a:r>
              <a:rPr lang="en-US" sz="2800" i="1" dirty="0" err="1">
                <a:solidFill>
                  <a:srgbClr val="002060"/>
                </a:solidFill>
                <a:latin typeface="Times New Roman" panose="02020603050405020304" pitchFamily="18" charset="0"/>
                <a:cs typeface="Times New Roman" panose="02020603050405020304" pitchFamily="18" charset="0"/>
              </a:rPr>
              <a:t>mặt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lớn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hội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phong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như</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a:t>
            </a:r>
            <a:r>
              <a:rPr lang="en-US" sz="2800" i="1" dirty="0" err="1" smtClean="0">
                <a:solidFill>
                  <a:srgbClr val="002060"/>
                </a:solidFill>
                <a:latin typeface="Times New Roman" panose="02020603050405020304" pitchFamily="18" charset="0"/>
                <a:cs typeface="Times New Roman" panose="02020603050405020304" pitchFamily="18" charset="0"/>
              </a:rPr>
              <a:t>ham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lam, </a:t>
            </a:r>
            <a:r>
              <a:rPr lang="en-US" sz="2800" i="1" dirty="0" err="1">
                <a:solidFill>
                  <a:srgbClr val="002060"/>
                </a:solidFill>
                <a:latin typeface="Times New Roman" panose="02020603050405020304" pitchFamily="18" charset="0"/>
                <a:cs typeface="Times New Roman" panose="02020603050405020304" pitchFamily="18" charset="0"/>
              </a:rPr>
              <a:t>dâm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dật</a:t>
            </a:r>
            <a:r>
              <a:rPr lang="en-US" sz="2800" i="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66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3000" t="-6000" r="-2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73" y="0"/>
            <a:ext cx="11960427" cy="1325563"/>
          </a:xfrm>
        </p:spPr>
        <p:txBody>
          <a:bodyPr/>
          <a:lstStyle/>
          <a:p>
            <a:r>
              <a:rPr lang="en-US" b="1" dirty="0" smtClean="0">
                <a:solidFill>
                  <a:srgbClr val="FF3300"/>
                </a:solidFill>
                <a:latin typeface="Times New Roman" panose="02020603050405020304" pitchFamily="18" charset="0"/>
                <a:cs typeface="Times New Roman" panose="02020603050405020304" pitchFamily="18" charset="0"/>
              </a:rPr>
              <a:t>V. TỰ </a:t>
            </a:r>
            <a:r>
              <a:rPr lang="en-US" b="1" dirty="0">
                <a:solidFill>
                  <a:srgbClr val="FF3300"/>
                </a:solidFill>
                <a:latin typeface="Times New Roman" panose="02020603050405020304" pitchFamily="18" charset="0"/>
                <a:cs typeface="Times New Roman" panose="02020603050405020304" pitchFamily="18" charset="0"/>
              </a:rPr>
              <a:t>SỰ DÂN GIAN-TRUYỆN CƯỜI</a:t>
            </a:r>
            <a:endParaRPr lang="en-US" b="1" dirty="0">
              <a:solidFill>
                <a:srgbClr val="FF0000"/>
              </a:solidFill>
              <a:latin typeface="+mn-lt"/>
            </a:endParaRPr>
          </a:p>
        </p:txBody>
      </p:sp>
      <p:sp>
        <p:nvSpPr>
          <p:cNvPr id="6" name="TextBox 5"/>
          <p:cNvSpPr txBox="1"/>
          <p:nvPr/>
        </p:nvSpPr>
        <p:spPr>
          <a:xfrm>
            <a:off x="498272" y="868363"/>
            <a:ext cx="11427028" cy="5755422"/>
          </a:xfrm>
          <a:prstGeom prst="rect">
            <a:avLst/>
          </a:prstGeom>
          <a:noFill/>
        </p:spPr>
        <p:txBody>
          <a:bodyPr wrap="square" rtlCol="0">
            <a:spAutoFit/>
          </a:bodyPr>
          <a:lstStyle/>
          <a:p>
            <a:pPr algn="ctr">
              <a:defRPr/>
            </a:pPr>
            <a:r>
              <a:rPr lang="en-US" sz="3200" b="1" dirty="0">
                <a:solidFill>
                  <a:schemeClr val="accent1">
                    <a:lumMod val="75000"/>
                  </a:schemeClr>
                </a:solidFill>
                <a:latin typeface="Times New Roman" panose="02020603050405020304" pitchFamily="18" charset="0"/>
                <a:cs typeface="Times New Roman" panose="02020603050405020304" pitchFamily="18" charset="0"/>
              </a:rPr>
              <a:t>4-</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Nội dung ý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cười</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p>
          <a:p>
            <a:pPr algn="just">
              <a:defRPr/>
            </a:pPr>
            <a:r>
              <a:rPr lang="en-US" sz="2800" b="1" i="1" u="sng" dirty="0">
                <a:latin typeface="Times New Roman" panose="02020603050405020304" pitchFamily="18" charset="0"/>
                <a:cs typeface="Times New Roman" panose="02020603050405020304" pitchFamily="18" charset="0"/>
              </a:rPr>
              <a:t>a-</a:t>
            </a:r>
            <a:r>
              <a:rPr lang="en-US" sz="2800" b="1" i="1" u="sng" dirty="0" err="1">
                <a:latin typeface="Times New Roman" panose="02020603050405020304" pitchFamily="18" charset="0"/>
                <a:cs typeface="Times New Roman" panose="02020603050405020304" pitchFamily="18" charset="0"/>
              </a:rPr>
              <a:t>Tiếng</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cười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mua</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vui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trí</a:t>
            </a:r>
            <a:r>
              <a:rPr lang="en-US" sz="2800" b="1" i="1" u="sng" dirty="0">
                <a:latin typeface="Times New Roman" panose="02020603050405020304" pitchFamily="18" charset="0"/>
                <a:cs typeface="Times New Roman" panose="02020603050405020304" pitchFamily="18" charset="0"/>
              </a:rPr>
              <a:t>:</a:t>
            </a:r>
          </a:p>
          <a:p>
            <a:pPr algn="just">
              <a:defRPr/>
            </a:pP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chước</a:t>
            </a:r>
            <a:r>
              <a:rPr lang="en-US" sz="2800" dirty="0">
                <a:latin typeface="Times New Roman" panose="02020603050405020304" pitchFamily="18" charset="0"/>
                <a:cs typeface="Times New Roman" panose="02020603050405020304" pitchFamily="18" charset="0"/>
              </a:rPr>
              <a:t> </a:t>
            </a:r>
            <a:r>
              <a:rPr lang="en-US" sz="2800" i="1" dirty="0">
                <a:solidFill>
                  <a:schemeClr val="accent1">
                    <a:lumMod val="50000"/>
                  </a:schemeClr>
                </a:solidFill>
                <a:latin typeface="Times New Roman" panose="02020603050405020304" pitchFamily="18" charset="0"/>
                <a:cs typeface="Times New Roman" panose="02020603050405020304" pitchFamily="18" charset="0"/>
              </a:rPr>
              <a:t>(</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Mê</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ngủ</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ba</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hoa</a:t>
            </a:r>
            <a:r>
              <a:rPr lang="en-US" sz="2800" i="1" dirty="0">
                <a:solidFill>
                  <a:schemeClr val="accent1">
                    <a:lumMod val="50000"/>
                  </a:schemeClr>
                </a:solidFill>
                <a:latin typeface="Times New Roman" panose="02020603050405020304" pitchFamily="18" charset="0"/>
                <a:cs typeface="Times New Roman" panose="02020603050405020304" pitchFamily="18" charset="0"/>
              </a:rPr>
              <a:t>…)</a:t>
            </a:r>
          </a:p>
          <a:p>
            <a:pPr algn="just">
              <a:defRPr/>
            </a:pPr>
            <a:r>
              <a:rPr lang="en-US" sz="2800" b="1" i="1" u="sng" dirty="0">
                <a:latin typeface="Times New Roman" panose="02020603050405020304" pitchFamily="18" charset="0"/>
                <a:cs typeface="Times New Roman" panose="02020603050405020304" pitchFamily="18" charset="0"/>
              </a:rPr>
              <a:t>b-</a:t>
            </a:r>
            <a:r>
              <a:rPr lang="en-US" sz="2800" b="1" i="1" u="sng" dirty="0" err="1">
                <a:latin typeface="Times New Roman" panose="02020603050405020304" pitchFamily="18" charset="0"/>
                <a:cs typeface="Times New Roman" panose="02020603050405020304" pitchFamily="18" charset="0"/>
              </a:rPr>
              <a:t>Tiếng</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cười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phê</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phán</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giáo</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dục</a:t>
            </a:r>
            <a:endParaRPr lang="en-US" sz="2800" b="1" i="1" u="sng" dirty="0">
              <a:latin typeface="Times New Roman" panose="02020603050405020304" pitchFamily="18" charset="0"/>
              <a:cs typeface="Times New Roman" panose="02020603050405020304" pitchFamily="18" charset="0"/>
            </a:endParaRPr>
          </a:p>
          <a:p>
            <a:pPr algn="just">
              <a:defRPr/>
            </a:pP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i="1" dirty="0" smtClean="0">
                <a:solidFill>
                  <a:schemeClr val="accent1">
                    <a:lumMod val="50000"/>
                  </a:schemeClr>
                </a:solidFill>
                <a:latin typeface="Times New Roman" panose="02020603050405020304" pitchFamily="18" charset="0"/>
                <a:cs typeface="Times New Roman" panose="02020603050405020304" pitchFamily="18" charset="0"/>
              </a:rPr>
              <a:t>(</a:t>
            </a:r>
            <a:r>
              <a:rPr lang="en-US" sz="2800" i="1" dirty="0" err="1" smtClean="0">
                <a:solidFill>
                  <a:schemeClr val="accent1">
                    <a:lumMod val="50000"/>
                  </a:schemeClr>
                </a:solidFill>
                <a:latin typeface="Times New Roman" panose="02020603050405020304" pitchFamily="18" charset="0"/>
                <a:cs typeface="Times New Roman" panose="02020603050405020304" pitchFamily="18" charset="0"/>
              </a:rPr>
              <a:t>Thói</a:t>
            </a:r>
            <a:r>
              <a:rPr lang="en-US" sz="28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hà</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tiện</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lười</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nhác</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tham</a:t>
            </a:r>
            <a:r>
              <a:rPr lang="en-US" sz="2800" i="1" dirty="0">
                <a:solidFill>
                  <a:schemeClr val="accent1">
                    <a:lumMod val="50000"/>
                  </a:schemeClr>
                </a:solidFill>
                <a:latin typeface="Times New Roman" panose="02020603050405020304" pitchFamily="18" charset="0"/>
                <a:cs typeface="Times New Roman" panose="02020603050405020304" pitchFamily="18" charset="0"/>
              </a:rPr>
              <a:t> lam,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sợ</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vợ</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chua</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ngoa</a:t>
            </a:r>
            <a:r>
              <a:rPr lang="en-US" sz="2800" i="1" dirty="0">
                <a:solidFill>
                  <a:schemeClr val="accent1">
                    <a:lumMod val="50000"/>
                  </a:schemeClr>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p>
          <a:p>
            <a:pPr algn="just">
              <a:defRPr/>
            </a:pPr>
            <a:r>
              <a:rPr lang="en-US" sz="2800"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c-</a:t>
            </a:r>
            <a:r>
              <a:rPr lang="en-US" sz="2800" b="1" i="1" u="sng" dirty="0" err="1">
                <a:latin typeface="Times New Roman" panose="02020603050405020304" pitchFamily="18" charset="0"/>
                <a:cs typeface="Times New Roman" panose="02020603050405020304" pitchFamily="18" charset="0"/>
              </a:rPr>
              <a:t>Tiếng</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cười</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đả</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kích</a:t>
            </a:r>
            <a:r>
              <a:rPr lang="en-US" sz="2800" b="1" i="1" u="sng" dirty="0">
                <a:latin typeface="Times New Roman" panose="02020603050405020304" pitchFamily="18" charset="0"/>
                <a:cs typeface="Times New Roman" panose="02020603050405020304" pitchFamily="18" charset="0"/>
              </a:rPr>
              <a:t>:</a:t>
            </a:r>
          </a:p>
          <a:p>
            <a:pPr algn="just">
              <a:defRPr/>
            </a:pP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557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0995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 </a:t>
            </a:r>
            <a:endParaRPr lang="en-US" dirty="0"/>
          </a:p>
        </p:txBody>
      </p:sp>
      <p:sp>
        <p:nvSpPr>
          <p:cNvPr id="2" name="Title 1"/>
          <p:cNvSpPr>
            <a:spLocks noGrp="1"/>
          </p:cNvSpPr>
          <p:nvPr>
            <p:ph type="title"/>
          </p:nvPr>
        </p:nvSpPr>
        <p:spPr>
          <a:xfrm>
            <a:off x="629653" y="0"/>
            <a:ext cx="11353800"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V. TỰ SỰ DÂN GIAN-TRUYỆN CƯỜI</a:t>
            </a:r>
            <a:endParaRPr lang="en-US" dirty="0">
              <a:latin typeface="+mn-lt"/>
            </a:endParaRPr>
          </a:p>
        </p:txBody>
      </p:sp>
      <p:sp>
        <p:nvSpPr>
          <p:cNvPr id="6" name="TextBox 5"/>
          <p:cNvSpPr txBox="1"/>
          <p:nvPr/>
        </p:nvSpPr>
        <p:spPr>
          <a:xfrm>
            <a:off x="421107" y="849439"/>
            <a:ext cx="11283214" cy="3360920"/>
          </a:xfrm>
          <a:prstGeom prst="rect">
            <a:avLst/>
          </a:prstGeom>
          <a:noFill/>
        </p:spPr>
        <p:txBody>
          <a:bodyPr wrap="square" rtlCol="0">
            <a:spAutoFit/>
          </a:bodyPr>
          <a:lstStyle/>
          <a:p>
            <a:pPr algn="ctr">
              <a:lnSpc>
                <a:spcPct val="90000"/>
              </a:lnSpc>
              <a:defRPr/>
            </a:pPr>
            <a:endParaRPr lang="en-US" sz="800" dirty="0" smtClean="0">
              <a:solidFill>
                <a:schemeClr val="accent1">
                  <a:lumMod val="75000"/>
                </a:schemeClr>
              </a:solidFill>
            </a:endParaRPr>
          </a:p>
          <a:p>
            <a:pPr algn="ctr">
              <a:lnSpc>
                <a:spcPct val="90000"/>
              </a:lnSpc>
              <a:defRPr/>
            </a:pPr>
            <a:r>
              <a:rPr lang="en-US" sz="3600" dirty="0" smtClean="0">
                <a:solidFill>
                  <a:schemeClr val="accent1">
                    <a:lumMod val="75000"/>
                  </a:schemeClr>
                </a:solidFill>
              </a:rPr>
              <a:t> </a:t>
            </a:r>
            <a:r>
              <a:rPr lang="en-US" sz="3600" b="1" dirty="0">
                <a:solidFill>
                  <a:schemeClr val="accent1">
                    <a:lumMod val="75000"/>
                  </a:schemeClr>
                </a:solidFill>
                <a:latin typeface="Times New Roman" panose="02020603050405020304" pitchFamily="18" charset="0"/>
                <a:cs typeface="Times New Roman" panose="02020603050405020304" pitchFamily="18" charset="0"/>
              </a:rPr>
              <a:t>5-</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Nghệ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thuật</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36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u="sng" dirty="0" err="1">
                <a:solidFill>
                  <a:schemeClr val="accent1">
                    <a:lumMod val="75000"/>
                  </a:schemeClr>
                </a:solidFill>
                <a:latin typeface="Times New Roman" panose="02020603050405020304" pitchFamily="18" charset="0"/>
                <a:cs typeface="Times New Roman" panose="02020603050405020304" pitchFamily="18" charset="0"/>
              </a:rPr>
              <a:t>cười</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p>
          <a:p>
            <a:pPr algn="just">
              <a:lnSpc>
                <a:spcPct val="90000"/>
              </a:lnSpc>
              <a:defRPr/>
            </a:pPr>
            <a:r>
              <a:rPr lang="en-US" sz="3200" dirty="0" err="1">
                <a:latin typeface="Times New Roman" panose="02020603050405020304" pitchFamily="18" charset="0"/>
                <a:cs typeface="Times New Roman" panose="02020603050405020304" pitchFamily="18" charset="0"/>
              </a:rPr>
              <a:t>Giàu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a:p>
            <a:pPr algn="just">
              <a:lnSpc>
                <a:spcPct val="90000"/>
              </a:lnSpc>
              <a:defRPr/>
            </a:pP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p>
          <a:p>
            <a:pPr algn="just">
              <a:lnSpc>
                <a:spcPct val="90000"/>
              </a:lnSpc>
              <a:defRPr/>
            </a:pP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Giới</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thiệu</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chứa</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đựng</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mâu</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thuẫn</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tiềm</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tàng</a:t>
            </a:r>
            <a:endParaRPr lang="en-US" sz="3200" i="1"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90000"/>
              </a:lnSpc>
              <a:defRPr/>
            </a:pP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Mâu</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thuẫn</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tiềm</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tàng</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phát</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triển</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tới</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đỉnh</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điểm</a:t>
            </a:r>
            <a:endParaRPr lang="en-US" sz="3200" i="1"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90000"/>
              </a:lnSpc>
              <a:defRPr/>
            </a:pP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Mâu</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thuẫn</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bộc</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lộ</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và</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tiếng</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cười</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bật</a:t>
            </a:r>
            <a:r>
              <a:rPr lang="en-US" sz="3200"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50000"/>
                  </a:schemeClr>
                </a:solidFill>
                <a:latin typeface="Times New Roman" panose="02020603050405020304" pitchFamily="18" charset="0"/>
                <a:cs typeface="Times New Roman" panose="02020603050405020304" pitchFamily="18" charset="0"/>
              </a:rPr>
              <a:t>ra</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99560"/>
            <a:ext cx="12192000" cy="2738783"/>
          </a:xfrm>
        </p:spPr>
      </p:pic>
    </p:spTree>
    <p:extLst>
      <p:ext uri="{BB962C8B-B14F-4D97-AF65-F5344CB8AC3E}">
        <p14:creationId xmlns:p14="http://schemas.microsoft.com/office/powerpoint/2010/main" val="15228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5"/>
          <p:cNvGraphicFramePr>
            <a:graphicFrameLocks noGrp="1"/>
          </p:cNvGraphicFramePr>
          <p:nvPr>
            <p:extLst>
              <p:ext uri="{D42A27DB-BD31-4B8C-83A1-F6EECF244321}">
                <p14:modId xmlns:p14="http://schemas.microsoft.com/office/powerpoint/2010/main" val="429947736"/>
              </p:ext>
            </p:extLst>
          </p:nvPr>
        </p:nvGraphicFramePr>
        <p:xfrm>
          <a:off x="0" y="0"/>
          <a:ext cx="12192000" cy="6812173"/>
        </p:xfrm>
        <a:graphic>
          <a:graphicData uri="http://schemas.openxmlformats.org/drawingml/2006/table">
            <a:tbl>
              <a:tblPr/>
              <a:tblGrid>
                <a:gridCol w="1727200"/>
                <a:gridCol w="5473700"/>
                <a:gridCol w="4991100"/>
              </a:tblGrid>
              <a:tr h="564707">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sz="1800" b="0" i="0" u="none" strike="noStrike" cap="none" normalizeH="0" baseline="0" dirty="0" smtClean="0">
                        <a:ln>
                          <a:noFill/>
                        </a:ln>
                        <a:solidFill>
                          <a:schemeClr val="accent1">
                            <a:lumMod val="75000"/>
                          </a:schemeClr>
                        </a:solidFill>
                        <a:effectLst/>
                        <a:latin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BBB"/>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Times New Roman" panose="02020603050405020304" pitchFamily="18" charset="0"/>
                          <a:ea typeface="MS Song" pitchFamily="49" charset="-122"/>
                          <a:cs typeface="Times New Roman" panose="02020603050405020304" pitchFamily="18" charset="0"/>
                        </a:rPr>
                        <a:t>TRUYỀN THUYẾT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BBB"/>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Times New Roman" panose="02020603050405020304" pitchFamily="18" charset="0"/>
                          <a:ea typeface="MS Song" pitchFamily="49" charset="-122"/>
                          <a:cs typeface="Times New Roman" panose="02020603050405020304" pitchFamily="18" charset="0"/>
                        </a:rPr>
                        <a:t>TRUYỆN CỔ TÍCH</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BBB"/>
                    </a:solidFill>
                  </a:tcPr>
                </a:tc>
              </a:tr>
              <a:tr h="3198923">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NỘI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DUNG</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Truyện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liên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quan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đến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sự</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kiện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con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người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có</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thật</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trong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lịch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sử</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Phản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ánh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cuộc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đấu</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tranh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chống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ngoại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xâm</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chế</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ngự</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thiên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nhiên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tạo</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ra</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sản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phẩm</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văn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hoá</a:t>
                      </a:r>
                      <a:endPar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Nhân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vật</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hùng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gắn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với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lịch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sử</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công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cuộc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dựng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giữ</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nước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được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huyền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thoại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hoá</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Truyện hoàn toàn hư cấu tưởng tượng không có thật.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Phản  ánh cuộc đấu tranh giai cấp trong xã hội giữa hai thế lực đối địch: </a:t>
                      </a:r>
                      <a:r>
                        <a:rPr kumimoji="0" lang="en-US" sz="2200" b="1" i="1" u="none" strike="noStrike" cap="none" normalizeH="0" baseline="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Chính nghĩa và gian tà.</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Nhân vật là sản phẩm của hư cấu tưởng tượng, biểu trưng cho tính cách con người  trong xã hội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35647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NGHỀ</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THUẬT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Hai</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thể</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loại</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này</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đều</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có</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điểm</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tương</a:t>
                      </a:r>
                      <a:r>
                        <a:rPr kumimoji="0" lang="en-US" sz="2200" b="1" i="1" u="sng"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sng"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đồng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Sử</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dụng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yếu</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tố</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hoang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đường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kỳ</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ảo</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giàu</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trí</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tưởng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tượng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để</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bộc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lộ</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chủ</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đề</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tác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phẩm</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Môtyp</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về</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sự</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ra</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đời</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của</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nhân</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vật</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Kết</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cấu</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theo</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đường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thẳng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trật</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tự</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tuyến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tính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thời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gian</a:t>
                      </a:r>
                      <a:endPar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r>
              <a:tr h="161597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MỤC. ĐÍCH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SÁNG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anose="02020603050405020304" pitchFamily="18" charset="0"/>
                          <a:ea typeface="MS Song" pitchFamily="49" charset="-122"/>
                          <a:cs typeface="Times New Roman" panose="02020603050405020304" pitchFamily="18" charset="0"/>
                        </a:rPr>
                        <a:t>TÁC</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Tôn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vinh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các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sự</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việc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nhân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vật</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anh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hùng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trong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lịch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sử</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giải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thích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vấn</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đề</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trong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đời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sống</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thời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cổ</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đại</a:t>
                      </a:r>
                      <a:endPar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Gởi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gắm</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ước</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mơ</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niềm</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tin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vào</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thế</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giới</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cổ</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tích</a:t>
                      </a:r>
                      <a:r>
                        <a:rPr kumimoji="0" lang="en-US" sz="2200" b="1" i="0"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cuộc</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sống</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hạnh</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phúc</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chính</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nghĩa</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thắng</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gian</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 </a:t>
                      </a:r>
                      <a:r>
                        <a:rPr kumimoji="0" lang="en-US" sz="2200" b="1" i="1" u="none" strike="noStrike" cap="none" normalizeH="0" baseline="0" dirty="0" err="1"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tà</a:t>
                      </a:r>
                      <a:r>
                        <a:rPr kumimoji="0" lang="en-US" sz="2200" b="1" i="1" u="none" strike="noStrike" cap="none" normalizeH="0" baseline="0" dirty="0" smtClean="0">
                          <a:ln>
                            <a:noFill/>
                          </a:ln>
                          <a:solidFill>
                            <a:schemeClr val="tx1"/>
                          </a:solidFill>
                          <a:effectLst/>
                          <a:latin typeface="Times New Roman" panose="02020603050405020304" pitchFamily="18" charset="0"/>
                          <a:ea typeface="MS Song" pitchFamily="49" charset="-122"/>
                          <a:cs typeface="Times New Roman" panose="02020603050405020304" pitchFamily="18" charset="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4145583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7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215153"/>
            <a:ext cx="105156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b="1" dirty="0">
              <a:solidFill>
                <a:srgbClr val="FF0000"/>
              </a:solidFill>
              <a:latin typeface="+mn-lt"/>
            </a:endParaRPr>
          </a:p>
        </p:txBody>
      </p:sp>
      <p:sp>
        <p:nvSpPr>
          <p:cNvPr id="6" name="TextBox 5"/>
          <p:cNvSpPr txBox="1"/>
          <p:nvPr/>
        </p:nvSpPr>
        <p:spPr>
          <a:xfrm>
            <a:off x="739588" y="785571"/>
            <a:ext cx="11268635" cy="7478970"/>
          </a:xfrm>
          <a:prstGeom prst="rect">
            <a:avLst/>
          </a:prstGeom>
          <a:noFill/>
        </p:spPr>
        <p:txBody>
          <a:bodyPr wrap="square" rtlCol="0">
            <a:spAutoFit/>
          </a:bodyPr>
          <a:lstStyle/>
          <a:p>
            <a:pPr algn="ctr">
              <a:defRPr/>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rPr>
              <a:t>3-</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Một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khái</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liên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quan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tác</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phẩm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endParaRPr lang="en-US" sz="32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defRPr/>
            </a:pPr>
            <a:r>
              <a:rPr lang="en-US" sz="3200" b="1" i="1" dirty="0" smtClean="0">
                <a:solidFill>
                  <a:schemeClr val="accent6">
                    <a:lumMod val="75000"/>
                  </a:schemeClr>
                </a:solidFill>
                <a:latin typeface="Times New Roman" panose="02020603050405020304" pitchFamily="18" charset="0"/>
                <a:cs typeface="Times New Roman" panose="02020603050405020304" pitchFamily="18" charset="0"/>
              </a:rPr>
              <a:t>3.1-Chủ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đề</a:t>
            </a:r>
            <a:r>
              <a:rPr lang="en-US" sz="3200" b="1" i="1"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a-</a:t>
            </a:r>
            <a:r>
              <a:rPr lang="en-US" sz="3200" b="1" u="sng" dirty="0" err="1" smtClean="0">
                <a:latin typeface="Times New Roman" panose="02020603050405020304" pitchFamily="18" charset="0"/>
                <a:cs typeface="Times New Roman" panose="02020603050405020304" pitchFamily="18" charset="0"/>
              </a:rPr>
              <a:t>Khái</a:t>
            </a:r>
            <a:r>
              <a:rPr lang="en-US" sz="3200" b="1" u="sng" dirty="0" smtClean="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 </a:t>
            </a:r>
          </a:p>
          <a:p>
            <a:r>
              <a:rPr lang="vi-VN" sz="3200" b="1" i="1" dirty="0">
                <a:latin typeface="Times New Roman" panose="02020603050405020304" pitchFamily="18" charset="0"/>
                <a:cs typeface="Times New Roman" panose="02020603050405020304" pitchFamily="18" charset="0"/>
              </a:rPr>
              <a:t>Chủ đề</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à</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vấn đề cốt </a:t>
            </a:r>
            <a:r>
              <a:rPr lang="vi-VN" sz="3200" dirty="0" smtClean="0">
                <a:latin typeface="Times New Roman" panose="02020603050405020304" pitchFamily="18" charset="0"/>
                <a:cs typeface="Times New Roman" panose="02020603050405020304" pitchFamily="18" charset="0"/>
              </a:rPr>
              <a:t>l</a:t>
            </a:r>
            <a:r>
              <a:rPr lang="en-US" sz="3200" dirty="0" err="1" smtClean="0">
                <a:latin typeface="Times New Roman" panose="02020603050405020304" pitchFamily="18" charset="0"/>
                <a:cs typeface="Times New Roman" panose="02020603050405020304" pitchFamily="18" charset="0"/>
              </a:rPr>
              <a:t>õi</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trung </a:t>
            </a:r>
            <a:r>
              <a:rPr lang="vi-VN" sz="3200" dirty="0" smtClean="0">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âm</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ý nghĩa </a:t>
            </a:r>
            <a:r>
              <a:rPr lang="vi-VN" sz="3200" dirty="0" smtClean="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à</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đầu được đặt ra </a:t>
            </a:r>
            <a:r>
              <a:rPr lang="vi-VN" sz="3200" dirty="0" smtClean="0">
                <a:latin typeface="Times New Roman" panose="02020603050405020304" pitchFamily="18" charset="0"/>
                <a:cs typeface="Times New Roman" panose="02020603050405020304" pitchFamily="18" charset="0"/>
              </a:rPr>
              <a:t>v</a:t>
            </a:r>
            <a:r>
              <a:rPr lang="en-US" sz="3200" dirty="0">
                <a:latin typeface="Times New Roman" panose="02020603050405020304" pitchFamily="18" charset="0"/>
                <a:cs typeface="Times New Roman" panose="02020603050405020304" pitchFamily="18" charset="0"/>
              </a:rPr>
              <a:t>à</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giải quyết trong </a:t>
            </a:r>
            <a:r>
              <a:rPr lang="vi-VN" sz="3200" dirty="0" smtClean="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á</a:t>
            </a:r>
            <a:r>
              <a:rPr lang="vi-VN" sz="3200" dirty="0" smtClean="0">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phẩm. </a:t>
            </a:r>
          </a:p>
          <a:p>
            <a:endParaRPr lang="en-US" sz="32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b-</a:t>
            </a:r>
            <a:r>
              <a:rPr lang="en-US" sz="3200" b="1" u="sng" dirty="0" err="1" smtClean="0">
                <a:latin typeface="Times New Roman" panose="02020603050405020304" pitchFamily="18" charset="0"/>
                <a:cs typeface="Times New Roman" panose="02020603050405020304" pitchFamily="18" charset="0"/>
              </a:rPr>
              <a:t>Đặc</a:t>
            </a:r>
            <a:r>
              <a:rPr lang="en-US" sz="3200" b="1" u="sng" dirty="0" smtClean="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Cũng</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xuất </a:t>
            </a:r>
            <a:r>
              <a:rPr lang="vi-VN" sz="3200" dirty="0" smtClean="0">
                <a:latin typeface="Times New Roman" panose="02020603050405020304" pitchFamily="18" charset="0"/>
                <a:cs typeface="Times New Roman" panose="02020603050405020304" pitchFamily="18" charset="0"/>
              </a:rPr>
              <a:t>p</a:t>
            </a:r>
            <a:r>
              <a:rPr lang="en-US" sz="3200" dirty="0" err="1" smtClean="0">
                <a:latin typeface="Times New Roman" panose="02020603050405020304" pitchFamily="18" charset="0"/>
                <a:cs typeface="Times New Roman" panose="02020603050405020304" pitchFamily="18" charset="0"/>
              </a:rPr>
              <a:t>há</a:t>
            </a:r>
            <a:r>
              <a:rPr lang="vi-VN" sz="3200" dirty="0" smtClean="0">
                <a:latin typeface="Times New Roman" panose="02020603050405020304" pitchFamily="18" charset="0"/>
                <a:cs typeface="Times New Roman" panose="02020603050405020304" pitchFamily="18" charset="0"/>
              </a:rPr>
              <a:t>t </a:t>
            </a:r>
            <a:r>
              <a:rPr lang="vi-VN" sz="3200" dirty="0">
                <a:latin typeface="Times New Roman" panose="02020603050405020304" pitchFamily="18" charset="0"/>
                <a:cs typeface="Times New Roman" panose="02020603050405020304" pitchFamily="18" charset="0"/>
              </a:rPr>
              <a:t>từ một đề </a:t>
            </a:r>
            <a:r>
              <a:rPr lang="vi-VN" sz="3200" dirty="0" smtClean="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à</a:t>
            </a:r>
            <a:r>
              <a:rPr lang="vi-VN" sz="3200" dirty="0" smtClean="0">
                <a:latin typeface="Times New Roman" panose="02020603050405020304" pitchFamily="18" charset="0"/>
                <a:cs typeface="Times New Roman" panose="02020603050405020304" pitchFamily="18" charset="0"/>
              </a:rPr>
              <a:t>i </a:t>
            </a:r>
            <a:r>
              <a:rPr lang="vi-VN" sz="3200" dirty="0">
                <a:latin typeface="Times New Roman" panose="02020603050405020304" pitchFamily="18" charset="0"/>
                <a:cs typeface="Times New Roman" panose="02020603050405020304" pitchFamily="18" charset="0"/>
              </a:rPr>
              <a:t>nhưng sự định hướng chủ đề ở mỗi </a:t>
            </a:r>
            <a:r>
              <a:rPr lang="vi-VN" sz="3200" dirty="0" smtClean="0">
                <a:latin typeface="Times New Roman" panose="02020603050405020304" pitchFamily="18" charset="0"/>
                <a:cs typeface="Times New Roman" panose="02020603050405020304" pitchFamily="18" charset="0"/>
              </a:rPr>
              <a:t>nh</a:t>
            </a:r>
            <a:r>
              <a:rPr lang="en-US" sz="3200" dirty="0">
                <a:latin typeface="Times New Roman" panose="02020603050405020304" pitchFamily="18" charset="0"/>
                <a:cs typeface="Times New Roman" panose="02020603050405020304" pitchFamily="18" charset="0"/>
              </a:rPr>
              <a:t>à</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lại </a:t>
            </a:r>
            <a:r>
              <a:rPr lang="vi-VN" sz="3200" dirty="0" smtClean="0">
                <a:latin typeface="Times New Roman" panose="02020603050405020304" pitchFamily="18" charset="0"/>
                <a:cs typeface="Times New Roman" panose="02020603050405020304" pitchFamily="18" charset="0"/>
              </a:rPr>
              <a:t>h</a:t>
            </a:r>
            <a:r>
              <a:rPr lang="en-US" sz="3200" dirty="0" err="1" smtClean="0">
                <a:latin typeface="Times New Roman" panose="02020603050405020304" pitchFamily="18" charset="0"/>
                <a:cs typeface="Times New Roman" panose="02020603050405020304" pitchFamily="18" charset="0"/>
              </a:rPr>
              <a:t>oàn</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toàn</a:t>
            </a:r>
            <a:r>
              <a:rPr lang="vi-VN" sz="3200" dirty="0" smtClean="0">
                <a:latin typeface="Times New Roman" panose="02020603050405020304" pitchFamily="18" charset="0"/>
                <a:cs typeface="Times New Roman" panose="02020603050405020304" pitchFamily="18" charset="0"/>
              </a:rPr>
              <a:t> k</a:t>
            </a:r>
            <a:r>
              <a:rPr lang="en-US" sz="3200" dirty="0" err="1" smtClean="0">
                <a:latin typeface="Times New Roman" panose="02020603050405020304" pitchFamily="18" charset="0"/>
                <a:cs typeface="Times New Roman" panose="02020603050405020304" pitchFamily="18" charset="0"/>
              </a:rPr>
              <a:t>há</a:t>
            </a:r>
            <a:r>
              <a:rPr lang="vi-VN" sz="3200" dirty="0" smtClean="0">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nhau .</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Chủ </a:t>
            </a:r>
            <a:r>
              <a:rPr lang="vi-VN" sz="3200" dirty="0">
                <a:latin typeface="Times New Roman" panose="02020603050405020304" pitchFamily="18" charset="0"/>
                <a:cs typeface="Times New Roman" panose="02020603050405020304" pitchFamily="18" charset="0"/>
              </a:rPr>
              <a:t>đề </a:t>
            </a:r>
            <a:r>
              <a:rPr lang="vi-VN" sz="3200" dirty="0" smtClean="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á</a:t>
            </a:r>
            <a:r>
              <a:rPr lang="vi-VN" sz="3200" dirty="0" smtClean="0">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phẩm thể hiện </a:t>
            </a:r>
            <a:r>
              <a:rPr lang="vi-VN" sz="3200" dirty="0" smtClean="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õ </a:t>
            </a:r>
            <a:r>
              <a:rPr lang="en-US" sz="3200" dirty="0" err="1" smtClean="0">
                <a:latin typeface="Times New Roman" panose="02020603050405020304" pitchFamily="18" charset="0"/>
                <a:cs typeface="Times New Roman" panose="02020603050405020304" pitchFamily="18" charset="0"/>
              </a:rPr>
              <a:t>nhất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dấu ấn chủ quan của </a:t>
            </a:r>
            <a:r>
              <a:rPr lang="en-US" sz="3200" dirty="0" smtClean="0">
                <a:latin typeface="Times New Roman" panose="02020603050405020304" pitchFamily="18" charset="0"/>
                <a:cs typeface="Times New Roman" panose="02020603050405020304" pitchFamily="18" charset="0"/>
              </a:rPr>
              <a:t>á</a:t>
            </a:r>
            <a:r>
              <a:rPr lang="vi-VN" sz="3200" dirty="0" smtClean="0">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giả (chiều </a:t>
            </a:r>
            <a:r>
              <a:rPr lang="vi-VN" sz="3200" dirty="0" smtClean="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â</a:t>
            </a:r>
            <a:r>
              <a:rPr lang="vi-VN" sz="3200" dirty="0" smtClean="0">
                <a:latin typeface="Times New Roman" panose="02020603050405020304" pitchFamily="18" charset="0"/>
                <a:cs typeface="Times New Roman" panose="02020603050405020304" pitchFamily="18" charset="0"/>
              </a:rPr>
              <a:t>u </a:t>
            </a:r>
            <a:r>
              <a:rPr lang="vi-VN" sz="3200" dirty="0">
                <a:latin typeface="Times New Roman" panose="02020603050405020304" pitchFamily="18" charset="0"/>
                <a:cs typeface="Times New Roman" panose="02020603050405020304" pitchFamily="18" charset="0"/>
              </a:rPr>
              <a:t>tư duy, tư tưởng, khả năng </a:t>
            </a:r>
            <a:r>
              <a:rPr lang="vi-VN" sz="3200" dirty="0" smtClean="0">
                <a:latin typeface="Times New Roman" panose="02020603050405020304" pitchFamily="18" charset="0"/>
                <a:cs typeface="Times New Roman" panose="02020603050405020304" pitchFamily="18" charset="0"/>
              </a:rPr>
              <a:t>chi</a:t>
            </a:r>
            <a:r>
              <a:rPr lang="en-US" sz="3200" dirty="0" smtClean="0">
                <a:latin typeface="Times New Roman" panose="02020603050405020304" pitchFamily="18" charset="0"/>
                <a:cs typeface="Times New Roman" panose="02020603050405020304" pitchFamily="18" charset="0"/>
              </a:rPr>
              <a:t>ê</a:t>
            </a:r>
            <a:r>
              <a:rPr lang="vi-VN" sz="3200" dirty="0" smtClean="0">
                <a:latin typeface="Times New Roman" panose="02020603050405020304" pitchFamily="18" charset="0"/>
                <a:cs typeface="Times New Roman" panose="02020603050405020304" pitchFamily="18" charset="0"/>
              </a:rPr>
              <a:t>m </a:t>
            </a:r>
            <a:r>
              <a:rPr lang="vi-VN" sz="3200" dirty="0">
                <a:latin typeface="Times New Roman" panose="02020603050405020304" pitchFamily="18" charset="0"/>
                <a:cs typeface="Times New Roman" panose="02020603050405020304" pitchFamily="18" charset="0"/>
              </a:rPr>
              <a:t>nghiệm bản chất đời sống ).</a:t>
            </a:r>
          </a:p>
          <a:p>
            <a:endParaRPr lang="en-US" sz="3200" dirty="0">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5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5"/>
          <p:cNvGraphicFramePr>
            <a:graphicFrameLocks noGrp="1"/>
          </p:cNvGraphicFramePr>
          <p:nvPr>
            <p:extLst>
              <p:ext uri="{D42A27DB-BD31-4B8C-83A1-F6EECF244321}">
                <p14:modId xmlns:p14="http://schemas.microsoft.com/office/powerpoint/2010/main" val="1209156201"/>
              </p:ext>
            </p:extLst>
          </p:nvPr>
        </p:nvGraphicFramePr>
        <p:xfrm>
          <a:off x="137160" y="152401"/>
          <a:ext cx="11932920" cy="6614160"/>
        </p:xfrm>
        <a:graphic>
          <a:graphicData uri="http://schemas.openxmlformats.org/drawingml/2006/table">
            <a:tbl>
              <a:tblPr>
                <a:tableStyleId>{284E427A-3D55-4303-BF80-6455036E1DE7}</a:tableStyleId>
              </a:tblPr>
              <a:tblGrid>
                <a:gridCol w="2013680"/>
                <a:gridCol w="5036273"/>
                <a:gridCol w="4882967"/>
              </a:tblGrid>
              <a:tr h="57304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TRUYỆN NGỤ NGÔN</a:t>
                      </a:r>
                      <a:endParaRPr kumimoji="0" lang="en-US" sz="3200" b="1" i="0" u="none" strike="noStrike" cap="none" normalizeH="0" baseline="0" dirty="0" smtClean="0">
                        <a:ln>
                          <a:noFill/>
                        </a:ln>
                        <a:solidFill>
                          <a:srgbClr val="FF0000"/>
                        </a:solidFill>
                        <a:effectLst/>
                        <a:latin typeface="Times New Roman" panose="02020603050405020304" pitchFamily="18" charset="0"/>
                        <a:ea typeface="MS Song" pitchFamily="49"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TRUYỆN CƯỜI</a:t>
                      </a:r>
                      <a:endParaRPr kumimoji="0" lang="en-US" sz="32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9874">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MỤC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ĐÍCH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SÁNG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TÁC</a:t>
                      </a:r>
                      <a:endParaRPr kumimoji="0" lang="en-US" sz="3200" b="1"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Khẳng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học</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kinh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nghiệm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luân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lý</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nâng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lên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tầm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triết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lý</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nhằm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răn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dạy</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nghe</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Tiếng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chỉ</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phương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để</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chuyện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thêm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hấp</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dẫn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3200" b="1" i="0" u="none" strike="noStrike" cap="none" normalizeH="0" baseline="0" dirty="0" smtClean="0">
                        <a:ln>
                          <a:noFill/>
                        </a:ln>
                        <a:solidFill>
                          <a:srgbClr val="FF3300"/>
                        </a:solidFill>
                        <a:effectLst/>
                        <a:latin typeface="Times New Roman" panose="02020603050405020304" pitchFamily="18" charset="0"/>
                        <a:ea typeface="MS Song" pitchFamily="49"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tiếng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đẻ</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phủ</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lố</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bịch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đáng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Tiếng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trở</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vũ</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khí</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phê</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phán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thói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hư</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xấu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3200" b="1" i="0" u="none" strike="noStrike" cap="none" normalizeH="0" baseline="0" dirty="0" smtClean="0">
                        <a:ln>
                          <a:noFill/>
                        </a:ln>
                        <a:solidFill>
                          <a:srgbClr val="FF3300"/>
                        </a:solidFill>
                        <a:effectLst/>
                        <a:latin typeface="Times New Roman" panose="02020603050405020304" pitchFamily="18" charset="0"/>
                        <a:ea typeface="MS Song" pitchFamily="49"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5997">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NGHỆ</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rPr>
                        <a:t>THUẬT</a:t>
                      </a:r>
                      <a:endParaRPr kumimoji="0" lang="en-US" sz="3200" b="1"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Hai</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loại</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này</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tương</a:t>
                      </a:r>
                      <a:r>
                        <a:rPr kumimoji="0" lang="en-US" sz="3200" u="sng"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sng" strike="noStrike" cap="none" normalizeH="0" baseline="0" dirty="0" err="1" smtClean="0">
                          <a:ln>
                            <a:noFill/>
                          </a:ln>
                          <a:effectLst/>
                          <a:latin typeface="Times New Roman" panose="02020603050405020304" pitchFamily="18" charset="0"/>
                          <a:cs typeface="Times New Roman" panose="02020603050405020304" pitchFamily="18" charset="0"/>
                        </a:rPr>
                        <a:t>đồng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Đều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xuất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đáng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yếu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tố</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gây</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cười</a:t>
                      </a:r>
                      <a:endPar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Sử</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dụng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nghệ</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thuật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cường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điệu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hoá</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đối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miêu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gây</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ấn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tượng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3200" b="1" i="0" u="none" strike="noStrike" cap="none" normalizeH="0" baseline="0" dirty="0" smtClean="0">
                        <a:ln>
                          <a:noFill/>
                        </a:ln>
                        <a:solidFill>
                          <a:srgbClr val="FF3300"/>
                        </a:solidFill>
                        <a:effectLst/>
                        <a:latin typeface="Times New Roman" panose="02020603050405020304" pitchFamily="18" charset="0"/>
                        <a:ea typeface="MS Song" pitchFamily="49"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414325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058767"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25743" y="197639"/>
            <a:ext cx="6461376" cy="1325563"/>
          </a:xfrm>
        </p:spPr>
        <p:txBody>
          <a:bodyPr>
            <a:normAutofit/>
          </a:bodyPr>
          <a:lstStyle/>
          <a:p>
            <a:r>
              <a:rPr lang="en-US" b="1" dirty="0">
                <a:solidFill>
                  <a:srgbClr val="FF3300"/>
                </a:solidFill>
                <a:latin typeface="Times New Roman" panose="02020603050405020304" pitchFamily="18" charset="0"/>
                <a:cs typeface="Times New Roman" panose="02020603050405020304" pitchFamily="18" charset="0"/>
              </a:rPr>
              <a:t>LUYỆN TẬP</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1363" y="1720841"/>
            <a:ext cx="6416041" cy="3416320"/>
          </a:xfrm>
          <a:prstGeom prst="rect">
            <a:avLst/>
          </a:prstGeom>
          <a:noFill/>
        </p:spPr>
        <p:txBody>
          <a:bodyPr wrap="square" rtlCol="0">
            <a:spAutoFit/>
          </a:bodyPr>
          <a:lstStyle/>
          <a:p>
            <a:r>
              <a:rPr lang="vi-VN" sz="3600" b="1" dirty="0">
                <a:solidFill>
                  <a:schemeClr val="bg1"/>
                </a:solidFill>
                <a:latin typeface="Times New Roman" panose="02020603050405020304" pitchFamily="18" charset="0"/>
                <a:cs typeface="Times New Roman" panose="02020603050405020304" pitchFamily="18" charset="0"/>
              </a:rPr>
              <a:t>Liệt kê một số tác phẩm tự sự dân gian mà em biết ứng với các thể loại sau: </a:t>
            </a:r>
          </a:p>
          <a:p>
            <a:r>
              <a:rPr lang="vi-VN" sz="3600" b="1" dirty="0">
                <a:solidFill>
                  <a:schemeClr val="bg1"/>
                </a:solidFill>
                <a:latin typeface="Times New Roman" panose="02020603050405020304" pitchFamily="18" charset="0"/>
                <a:cs typeface="Times New Roman" panose="02020603050405020304" pitchFamily="18" charset="0"/>
              </a:rPr>
              <a:t>- Truyền thuyết </a:t>
            </a:r>
          </a:p>
          <a:p>
            <a:r>
              <a:rPr lang="en-US" sz="3600" b="1" dirty="0" smtClean="0">
                <a:solidFill>
                  <a:schemeClr val="bg1"/>
                </a:solidFill>
                <a:latin typeface="Times New Roman" panose="02020603050405020304" pitchFamily="18" charset="0"/>
                <a:cs typeface="Times New Roman" panose="02020603050405020304" pitchFamily="18" charset="0"/>
              </a:rPr>
              <a:t>- </a:t>
            </a:r>
            <a:r>
              <a:rPr lang="vi-VN" sz="3600" b="1" dirty="0" smtClean="0">
                <a:solidFill>
                  <a:schemeClr val="bg1"/>
                </a:solidFill>
                <a:latin typeface="Times New Roman" panose="02020603050405020304" pitchFamily="18" charset="0"/>
                <a:cs typeface="Times New Roman" panose="02020603050405020304" pitchFamily="18" charset="0"/>
              </a:rPr>
              <a:t>Cổ </a:t>
            </a:r>
            <a:r>
              <a:rPr lang="vi-VN" sz="3600" b="1" dirty="0">
                <a:solidFill>
                  <a:schemeClr val="bg1"/>
                </a:solidFill>
                <a:latin typeface="Times New Roman" panose="02020603050405020304" pitchFamily="18" charset="0"/>
                <a:cs typeface="Times New Roman" panose="02020603050405020304" pitchFamily="18" charset="0"/>
              </a:rPr>
              <a:t>tích </a:t>
            </a:r>
            <a:endParaRPr lang="en-US" sz="3600" b="1" dirty="0" smtClean="0">
              <a:solidFill>
                <a:schemeClr val="bg1"/>
              </a:solidFill>
              <a:latin typeface="Times New Roman" panose="02020603050405020304" pitchFamily="18" charset="0"/>
              <a:cs typeface="Times New Roman" panose="02020603050405020304" pitchFamily="18" charset="0"/>
            </a:endParaRPr>
          </a:p>
          <a:p>
            <a:r>
              <a:rPr lang="vi-VN" sz="3600" b="1" dirty="0" smtClean="0">
                <a:solidFill>
                  <a:schemeClr val="bg1"/>
                </a:solidFill>
                <a:latin typeface="Times New Roman" panose="02020603050405020304" pitchFamily="18" charset="0"/>
                <a:cs typeface="Times New Roman" panose="02020603050405020304" pitchFamily="18" charset="0"/>
              </a:rPr>
              <a:t>- </a:t>
            </a:r>
            <a:r>
              <a:rPr lang="vi-VN" sz="3600" b="1" dirty="0">
                <a:solidFill>
                  <a:schemeClr val="bg1"/>
                </a:solidFill>
                <a:latin typeface="Times New Roman" panose="02020603050405020304" pitchFamily="18" charset="0"/>
                <a:cs typeface="Times New Roman" panose="02020603050405020304" pitchFamily="18" charset="0"/>
              </a:rPr>
              <a:t>Truyện cười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58767" y="0"/>
            <a:ext cx="5133234" cy="6858000"/>
          </a:xfrm>
        </p:spPr>
      </p:pic>
    </p:spTree>
    <p:extLst>
      <p:ext uri="{BB962C8B-B14F-4D97-AF65-F5344CB8AC3E}">
        <p14:creationId xmlns:p14="http://schemas.microsoft.com/office/powerpoint/2010/main" val="227312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5000" t="-9000" r="-5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215153"/>
            <a:ext cx="105156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b="1" dirty="0">
              <a:solidFill>
                <a:srgbClr val="FF0000"/>
              </a:solidFill>
              <a:latin typeface="+mn-lt"/>
            </a:endParaRPr>
          </a:p>
        </p:txBody>
      </p:sp>
      <p:sp>
        <p:nvSpPr>
          <p:cNvPr id="6" name="TextBox 5"/>
          <p:cNvSpPr txBox="1"/>
          <p:nvPr/>
        </p:nvSpPr>
        <p:spPr>
          <a:xfrm>
            <a:off x="739588" y="745230"/>
            <a:ext cx="11268635" cy="5509200"/>
          </a:xfrm>
          <a:prstGeom prst="rect">
            <a:avLst/>
          </a:prstGeom>
          <a:noFill/>
        </p:spPr>
        <p:txBody>
          <a:bodyPr wrap="square" rtlCol="0">
            <a:spAutoFit/>
          </a:bodyPr>
          <a:lstStyle/>
          <a:p>
            <a:pPr algn="ctr">
              <a:defRPr/>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rPr>
              <a:t>3-</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Một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khái</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liên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quan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tác</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phẩm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endParaRPr lang="en-US" sz="32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b="1" i="1" dirty="0">
                <a:solidFill>
                  <a:schemeClr val="accent6">
                    <a:lumMod val="75000"/>
                  </a:schemeClr>
                </a:solidFill>
                <a:latin typeface="Times New Roman" panose="02020603050405020304" pitchFamily="18" charset="0"/>
                <a:cs typeface="Times New Roman" panose="02020603050405020304" pitchFamily="18" charset="0"/>
              </a:rPr>
              <a:t>3.2-Cốt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truyện</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a:t>
            </a:r>
            <a:r>
              <a:rPr lang="en-US" sz="3200" b="1" u="sng" dirty="0" err="1">
                <a:latin typeface="Times New Roman" panose="02020603050405020304" pitchFamily="18" charset="0"/>
                <a:cs typeface="Times New Roman" panose="02020603050405020304" pitchFamily="18" charset="0"/>
              </a:rPr>
              <a:t>Khái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Nhờ có cốt truyện ta mới có thể lĩnh hội được câu chuyện xảy ra trong tác phẩm.</a:t>
            </a:r>
          </a:p>
          <a:p>
            <a:endParaRPr lang="en-US" sz="3200" dirty="0">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7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04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547" y="-181167"/>
            <a:ext cx="113538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42610"/>
            <a:ext cx="12192000" cy="2815389"/>
          </a:xfrm>
        </p:spPr>
      </p:pic>
      <p:sp>
        <p:nvSpPr>
          <p:cNvPr id="7" name="Rounded Rectangle 6"/>
          <p:cNvSpPr/>
          <p:nvPr/>
        </p:nvSpPr>
        <p:spPr>
          <a:xfrm>
            <a:off x="2839569" y="1293530"/>
            <a:ext cx="6615953" cy="7395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CÁC YẾU TỐ CỦA CỐT TRUYỆN</a:t>
            </a:r>
          </a:p>
        </p:txBody>
      </p:sp>
      <p:sp>
        <p:nvSpPr>
          <p:cNvPr id="8" name="Rectangle 10"/>
          <p:cNvSpPr>
            <a:spLocks noChangeArrowheads="1"/>
          </p:cNvSpPr>
          <p:nvPr/>
        </p:nvSpPr>
        <p:spPr bwMode="auto">
          <a:xfrm>
            <a:off x="1759322" y="2321860"/>
            <a:ext cx="1225925" cy="1219200"/>
          </a:xfrm>
          <a:prstGeom prst="rect">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b="1" dirty="0">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TRÌNH</a:t>
            </a:r>
          </a:p>
          <a:p>
            <a:pPr algn="ctr">
              <a:defRPr/>
            </a:pPr>
            <a:r>
              <a:rPr lang="en-US" sz="2400" b="1" dirty="0">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BÀY</a:t>
            </a:r>
          </a:p>
        </p:txBody>
      </p:sp>
      <p:sp>
        <p:nvSpPr>
          <p:cNvPr id="9" name="Rectangle 16"/>
          <p:cNvSpPr>
            <a:spLocks noChangeArrowheads="1"/>
          </p:cNvSpPr>
          <p:nvPr/>
        </p:nvSpPr>
        <p:spPr bwMode="auto">
          <a:xfrm>
            <a:off x="3664322" y="2321860"/>
            <a:ext cx="1225925" cy="1219200"/>
          </a:xfrm>
          <a:prstGeom prst="rect">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THẮT</a:t>
            </a:r>
          </a:p>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NÚT</a:t>
            </a:r>
          </a:p>
        </p:txBody>
      </p:sp>
      <p:sp>
        <p:nvSpPr>
          <p:cNvPr id="10" name="Rectangle 17"/>
          <p:cNvSpPr>
            <a:spLocks noChangeArrowheads="1"/>
          </p:cNvSpPr>
          <p:nvPr/>
        </p:nvSpPr>
        <p:spPr bwMode="auto">
          <a:xfrm>
            <a:off x="5569322" y="2321860"/>
            <a:ext cx="1225925" cy="1219200"/>
          </a:xfrm>
          <a:prstGeom prst="rect">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PHÁT</a:t>
            </a:r>
          </a:p>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TRIỂN</a:t>
            </a:r>
          </a:p>
        </p:txBody>
      </p:sp>
      <p:sp>
        <p:nvSpPr>
          <p:cNvPr id="11" name="Rectangle 18"/>
          <p:cNvSpPr>
            <a:spLocks noChangeArrowheads="1"/>
          </p:cNvSpPr>
          <p:nvPr/>
        </p:nvSpPr>
        <p:spPr bwMode="auto">
          <a:xfrm>
            <a:off x="7550522" y="2331385"/>
            <a:ext cx="1225925" cy="1219200"/>
          </a:xfrm>
          <a:prstGeom prst="rect">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CAO </a:t>
            </a:r>
          </a:p>
          <a:p>
            <a:pPr algn="ctr">
              <a:defRPr/>
            </a:pPr>
            <a:r>
              <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TRÀO</a:t>
            </a:r>
          </a:p>
        </p:txBody>
      </p:sp>
      <p:sp>
        <p:nvSpPr>
          <p:cNvPr id="12" name="Rectangle 19"/>
          <p:cNvSpPr>
            <a:spLocks noChangeArrowheads="1"/>
          </p:cNvSpPr>
          <p:nvPr/>
        </p:nvSpPr>
        <p:spPr bwMode="auto">
          <a:xfrm>
            <a:off x="9455522" y="2321860"/>
            <a:ext cx="1225925" cy="1219200"/>
          </a:xfrm>
          <a:prstGeom prst="rect">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b="1" dirty="0">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MỞ</a:t>
            </a:r>
          </a:p>
          <a:p>
            <a:pPr algn="ctr">
              <a:defRPr/>
            </a:pPr>
            <a:r>
              <a:rPr lang="en-US" sz="2400" b="1" dirty="0">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NÚT</a:t>
            </a:r>
          </a:p>
        </p:txBody>
      </p:sp>
      <p:sp>
        <p:nvSpPr>
          <p:cNvPr id="13" name="Line 20"/>
          <p:cNvSpPr>
            <a:spLocks noChangeShapeType="1"/>
          </p:cNvSpPr>
          <p:nvPr/>
        </p:nvSpPr>
        <p:spPr bwMode="auto">
          <a:xfrm>
            <a:off x="2992832" y="2931460"/>
            <a:ext cx="682006" cy="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txBody>
          <a:bodyPr/>
          <a:lstStyle/>
          <a:p>
            <a:pPr>
              <a:defRPr/>
            </a:pPr>
            <a:endPar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4" name="Line 21"/>
          <p:cNvSpPr>
            <a:spLocks noChangeShapeType="1"/>
          </p:cNvSpPr>
          <p:nvPr/>
        </p:nvSpPr>
        <p:spPr bwMode="auto">
          <a:xfrm>
            <a:off x="4890247" y="2931460"/>
            <a:ext cx="689591" cy="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txBody>
          <a:bodyPr/>
          <a:lstStyle/>
          <a:p>
            <a:pPr>
              <a:defRPr/>
            </a:pPr>
            <a:endPar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5" name="Line 22"/>
          <p:cNvSpPr>
            <a:spLocks noChangeShapeType="1"/>
          </p:cNvSpPr>
          <p:nvPr/>
        </p:nvSpPr>
        <p:spPr bwMode="auto">
          <a:xfrm>
            <a:off x="6795246" y="2931460"/>
            <a:ext cx="755275" cy="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txBody>
          <a:bodyPr/>
          <a:lstStyle/>
          <a:p>
            <a:pPr>
              <a:defRPr/>
            </a:pPr>
            <a:endPar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6" name="Line 23"/>
          <p:cNvSpPr>
            <a:spLocks noChangeShapeType="1"/>
          </p:cNvSpPr>
          <p:nvPr/>
        </p:nvSpPr>
        <p:spPr bwMode="auto">
          <a:xfrm>
            <a:off x="8776447" y="2931460"/>
            <a:ext cx="679075" cy="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txBody>
          <a:bodyPr/>
          <a:lstStyle/>
          <a:p>
            <a:pPr>
              <a:defRPr/>
            </a:pPr>
            <a:endParaRPr lang="en-US" sz="2400" b="1">
              <a:ln w="10160">
                <a:no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4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215153"/>
            <a:ext cx="105156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b="1" dirty="0">
              <a:solidFill>
                <a:srgbClr val="FF0000"/>
              </a:solidFill>
              <a:latin typeface="+mn-lt"/>
            </a:endParaRPr>
          </a:p>
        </p:txBody>
      </p:sp>
      <p:sp>
        <p:nvSpPr>
          <p:cNvPr id="6" name="TextBox 5"/>
          <p:cNvSpPr txBox="1"/>
          <p:nvPr/>
        </p:nvSpPr>
        <p:spPr>
          <a:xfrm>
            <a:off x="0" y="745230"/>
            <a:ext cx="12008223" cy="6955750"/>
          </a:xfrm>
          <a:prstGeom prst="rect">
            <a:avLst/>
          </a:prstGeom>
          <a:noFill/>
        </p:spPr>
        <p:txBody>
          <a:bodyPr wrap="square" rtlCol="0">
            <a:spAutoFit/>
          </a:bodyPr>
          <a:lstStyle/>
          <a:p>
            <a:pPr algn="ctr">
              <a:defRPr/>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rPr>
              <a:t>3-</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Một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khái</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liên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quan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tác</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phẩm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defRPr/>
            </a:pPr>
            <a:endParaRPr lang="en-US" sz="10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b="1" i="1" dirty="0">
                <a:solidFill>
                  <a:schemeClr val="accent6">
                    <a:lumMod val="75000"/>
                  </a:schemeClr>
                </a:solidFill>
                <a:latin typeface="Times New Roman" panose="02020603050405020304" pitchFamily="18" charset="0"/>
                <a:cs typeface="Times New Roman" panose="02020603050405020304" pitchFamily="18" charset="0"/>
              </a:rPr>
              <a:t>3.3-Nhân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3200" b="1" i="1" dirty="0" smtClean="0">
                <a:solidFill>
                  <a:schemeClr val="accent6">
                    <a:lumMod val="75000"/>
                  </a:schemeClr>
                </a:solidFill>
                <a:latin typeface="Times New Roman" panose="02020603050405020304" pitchFamily="18" charset="0"/>
                <a:cs typeface="Times New Roman" panose="02020603050405020304" pitchFamily="18" charset="0"/>
              </a:rPr>
              <a:t>:</a:t>
            </a:r>
          </a:p>
          <a:p>
            <a:pPr algn="ctr"/>
            <a:endParaRPr lang="en-US" sz="1000" b="1" i="1"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a:t>
            </a:r>
            <a:r>
              <a:rPr lang="en-US" sz="3200" b="1" u="sng" dirty="0" err="1">
                <a:latin typeface="Times New Roman" panose="02020603050405020304" pitchFamily="18" charset="0"/>
                <a:cs typeface="Times New Roman" panose="02020603050405020304" pitchFamily="18" charset="0"/>
              </a:rPr>
              <a:t>Khái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niệm</a:t>
            </a:r>
            <a:r>
              <a:rPr lang="en-US" sz="3200" b="1"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Nhân </a:t>
            </a:r>
            <a:r>
              <a:rPr lang="vi-VN" sz="3200" dirty="0">
                <a:latin typeface="Times New Roman" panose="02020603050405020304" pitchFamily="18" charset="0"/>
                <a:cs typeface="Times New Roman" panose="02020603050405020304" pitchFamily="18" charset="0"/>
              </a:rPr>
              <a:t>vật văn học</a:t>
            </a:r>
            <a:r>
              <a:rPr lang="vi-VN" sz="3200" b="1" dirty="0">
                <a:latin typeface="Times New Roman" panose="02020603050405020304" pitchFamily="18" charset="0"/>
                <a:cs typeface="Times New Roman" panose="02020603050405020304" pitchFamily="18" charset="0"/>
              </a:rPr>
              <a:t> – Hình thức thể hiện con người trong tác </a:t>
            </a:r>
            <a:r>
              <a:rPr lang="vi-VN" sz="3200" b="1" dirty="0" smtClean="0">
                <a:latin typeface="Times New Roman" panose="02020603050405020304" pitchFamily="18" charset="0"/>
                <a:cs typeface="Times New Roman" panose="02020603050405020304" pitchFamily="18" charset="0"/>
              </a:rPr>
              <a:t>phẩm</a:t>
            </a:r>
            <a:endParaRPr lang="en-US" sz="3200" b="1" dirty="0" smtClean="0">
              <a:latin typeface="Times New Roman" panose="02020603050405020304" pitchFamily="18" charset="0"/>
              <a:cs typeface="Times New Roman" panose="02020603050405020304" pitchFamily="18" charset="0"/>
            </a:endParaRPr>
          </a:p>
          <a:p>
            <a:pPr algn="just"/>
            <a:endParaRPr lang="vi-VN" sz="1000" b="1" dirty="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smtClean="0">
                <a:latin typeface="Times New Roman" panose="02020603050405020304" pitchFamily="18" charset="0"/>
                <a:cs typeface="Times New Roman" panose="02020603050405020304" pitchFamily="18" charset="0"/>
              </a:rPr>
              <a:t> C</a:t>
            </a:r>
            <a:r>
              <a:rPr lang="vi-VN" sz="3200" dirty="0" smtClean="0">
                <a:latin typeface="Times New Roman" panose="02020603050405020304" pitchFamily="18" charset="0"/>
                <a:cs typeface="Times New Roman" panose="02020603050405020304" pitchFamily="18" charset="0"/>
              </a:rPr>
              <a:t>ó </a:t>
            </a:r>
            <a:r>
              <a:rPr lang="vi-VN" sz="3200" dirty="0">
                <a:latin typeface="Times New Roman" panose="02020603050405020304" pitchFamily="18" charset="0"/>
                <a:cs typeface="Times New Roman" panose="02020603050405020304" pitchFamily="18" charset="0"/>
              </a:rPr>
              <a:t>thể nhận biết qua một số dấu hiệu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Phèo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Tràng</a:t>
            </a:r>
            <a:r>
              <a:rPr lang="en-US" sz="3200" i="1" dirty="0">
                <a:latin typeface="Times New Roman" panose="02020603050405020304" pitchFamily="18" charset="0"/>
                <a:cs typeface="Times New Roman" panose="02020603050405020304" pitchFamily="18" charset="0"/>
              </a:rPr>
              <a:t>,…</a:t>
            </a:r>
          </a:p>
          <a:p>
            <a:pPr algn="just"/>
            <a:r>
              <a:rPr lang="vi-VN" sz="3200" dirty="0">
                <a:latin typeface="Times New Roman" panose="02020603050405020304" pitchFamily="18" charset="0"/>
                <a:cs typeface="Times New Roman" panose="02020603050405020304" pitchFamily="18" charset="0"/>
              </a:rPr>
              <a:t>     + Nhân vật có lai lịch, nghề nghiệp, đặc điểm riêng về ngoại hình : </a:t>
            </a:r>
            <a:r>
              <a:rPr lang="vi-VN" sz="3200" i="1" dirty="0">
                <a:latin typeface="Times New Roman" panose="02020603050405020304" pitchFamily="18" charset="0"/>
                <a:cs typeface="Times New Roman" panose="02020603050405020304" pitchFamily="18" charset="0"/>
              </a:rPr>
              <a:t>Nông dân, tư sản, người tù khổ sai</a:t>
            </a:r>
            <a:r>
              <a:rPr lang="vi-VN"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Tha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hóa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ẩn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a:t>
            </a:r>
            <a:r>
              <a:rPr lang="en-US" sz="3200" i="1"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5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169433"/>
            <a:ext cx="105156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b="1" dirty="0">
              <a:solidFill>
                <a:srgbClr val="FF0000"/>
              </a:solidFill>
              <a:latin typeface="+mn-lt"/>
            </a:endParaRPr>
          </a:p>
        </p:txBody>
      </p:sp>
      <p:sp>
        <p:nvSpPr>
          <p:cNvPr id="6" name="TextBox 5"/>
          <p:cNvSpPr txBox="1"/>
          <p:nvPr/>
        </p:nvSpPr>
        <p:spPr>
          <a:xfrm>
            <a:off x="0" y="943350"/>
            <a:ext cx="12008223" cy="5016758"/>
          </a:xfrm>
          <a:prstGeom prst="rect">
            <a:avLst/>
          </a:prstGeom>
          <a:noFill/>
        </p:spPr>
        <p:txBody>
          <a:bodyPr wrap="square" rtlCol="0">
            <a:spAutoFit/>
          </a:bodyPr>
          <a:lstStyle/>
          <a:p>
            <a:pPr algn="ctr">
              <a:defRPr/>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a:solidFill>
                  <a:schemeClr val="accent1">
                    <a:lumMod val="75000"/>
                  </a:schemeClr>
                </a:solidFill>
                <a:latin typeface="Times New Roman" panose="02020603050405020304" pitchFamily="18" charset="0"/>
                <a:cs typeface="Times New Roman" panose="02020603050405020304" pitchFamily="18" charset="0"/>
              </a:rPr>
              <a:t>3-</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Một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khái</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có</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liên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quan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tác</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phẩm</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3200" b="1"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u="sng"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endParaRPr lang="en-US" sz="32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3200" b="1" i="1" dirty="0">
                <a:solidFill>
                  <a:schemeClr val="accent6">
                    <a:lumMod val="75000"/>
                  </a:schemeClr>
                </a:solidFill>
                <a:latin typeface="Times New Roman" panose="02020603050405020304" pitchFamily="18" charset="0"/>
                <a:cs typeface="Times New Roman" panose="02020603050405020304" pitchFamily="18" charset="0"/>
              </a:rPr>
              <a:t>3.3-Nhân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3200" b="1" i="1" dirty="0" smtClean="0">
                <a:solidFill>
                  <a:schemeClr val="accent6">
                    <a:lumMod val="75000"/>
                  </a:schemeClr>
                </a:solidFill>
                <a:latin typeface="Times New Roman" panose="02020603050405020304" pitchFamily="18" charset="0"/>
                <a:cs typeface="Times New Roman" panose="02020603050405020304" pitchFamily="18" charset="0"/>
              </a:rPr>
              <a:t>:</a:t>
            </a:r>
          </a:p>
          <a:p>
            <a:pPr algn="ctr"/>
            <a:endParaRPr lang="en-US" sz="3200" b="1" i="1" dirty="0">
              <a:solidFill>
                <a:schemeClr val="accent6">
                  <a:lumMod val="75000"/>
                </a:schemeClr>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b-</a:t>
            </a:r>
            <a:r>
              <a:rPr lang="en-US" sz="3200" b="1" u="sng" dirty="0" err="1">
                <a:latin typeface="Times New Roman" panose="02020603050405020304" pitchFamily="18" charset="0"/>
                <a:cs typeface="Times New Roman" panose="02020603050405020304" pitchFamily="18" charset="0"/>
              </a:rPr>
              <a:t>Chức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năng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của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nhân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a:t>
            </a:r>
          </a:p>
          <a:p>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Nhân </a:t>
            </a:r>
            <a:r>
              <a:rPr lang="vi-VN" sz="3200" dirty="0">
                <a:latin typeface="Times New Roman" panose="02020603050405020304" pitchFamily="18" charset="0"/>
                <a:cs typeface="Times New Roman" panose="02020603050405020304" pitchFamily="18" charset="0"/>
              </a:rPr>
              <a:t>vật là phương tiện để khái quát cuộc sống hiện </a:t>
            </a:r>
            <a:r>
              <a:rPr lang="vi-VN" sz="3200" dirty="0" smtClean="0">
                <a:latin typeface="Times New Roman" panose="02020603050405020304" pitchFamily="18" charset="0"/>
                <a:cs typeface="Times New Roman" panose="02020603050405020304" pitchFamily="18" charset="0"/>
              </a:rPr>
              <a:t>thực</a:t>
            </a:r>
            <a:endParaRPr lang="en-US" sz="3200" dirty="0" smtClean="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a:t>
            </a:r>
          </a:p>
          <a:p>
            <a:pPr algn="just"/>
            <a:endParaRPr lang="en-US" sz="3200" i="1"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quan </a:t>
            </a:r>
            <a:r>
              <a:rPr lang="vi-VN" sz="3200" dirty="0">
                <a:latin typeface="Times New Roman" panose="02020603050405020304" pitchFamily="18" charset="0"/>
                <a:cs typeface="Times New Roman" panose="02020603050405020304" pitchFamily="18" charset="0"/>
              </a:rPr>
              <a:t>niệm </a:t>
            </a:r>
            <a:r>
              <a:rPr lang="vi-VN" sz="3200" dirty="0" smtClean="0">
                <a:latin typeface="Times New Roman" panose="02020603050405020304" pitchFamily="18" charset="0"/>
                <a:cs typeface="Times New Roman" panose="02020603050405020304" pitchFamily="18" charset="0"/>
              </a:rPr>
              <a:t>và </a:t>
            </a:r>
            <a:r>
              <a:rPr lang="vi-VN" sz="3200" dirty="0">
                <a:latin typeface="Times New Roman" panose="02020603050405020304" pitchFamily="18" charset="0"/>
                <a:cs typeface="Times New Roman" panose="02020603050405020304" pitchFamily="18" charset="0"/>
              </a:rPr>
              <a:t>tư tưởng </a:t>
            </a:r>
            <a:r>
              <a:rPr lang="en-US" sz="3200" dirty="0" err="1" smtClean="0">
                <a:latin typeface="Times New Roman" panose="02020603050405020304" pitchFamily="18" charset="0"/>
                <a:cs typeface="Times New Roman" panose="02020603050405020304" pitchFamily="18" charset="0"/>
              </a:rPr>
              <a:t>của</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tác </a:t>
            </a:r>
            <a:r>
              <a:rPr lang="vi-VN" sz="3200" dirty="0" smtClean="0">
                <a:latin typeface="Times New Roman" panose="02020603050405020304" pitchFamily="18" charset="0"/>
                <a:cs typeface="Times New Roman" panose="02020603050405020304" pitchFamily="18" charset="0"/>
              </a:rPr>
              <a:t>giả</a:t>
            </a:r>
            <a:r>
              <a:rPr lang="en-US" sz="3200" dirty="0" smtClean="0">
                <a:latin typeface="Times New Roman" panose="02020603050405020304" pitchFamily="18" charset="0"/>
                <a:cs typeface="Times New Roman" panose="02020603050405020304" pitchFamily="18" charset="0"/>
              </a:rPr>
              <a:t>.</a:t>
            </a:r>
            <a:endParaRPr lang="en-US" sz="3200" i="1" dirty="0"/>
          </a:p>
        </p:txBody>
      </p:sp>
    </p:spTree>
    <p:extLst>
      <p:ext uri="{BB962C8B-B14F-4D97-AF65-F5344CB8AC3E}">
        <p14:creationId xmlns:p14="http://schemas.microsoft.com/office/powerpoint/2010/main" val="4154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5000" t="-8000" r="-4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933" y="-169433"/>
            <a:ext cx="10515600" cy="1325563"/>
          </a:xfrm>
        </p:spPr>
        <p:txBody>
          <a:bodyPr/>
          <a:lstStyle/>
          <a:p>
            <a:r>
              <a:rPr lang="en-US" b="1" dirty="0" smtClean="0">
                <a:solidFill>
                  <a:srgbClr val="FF3300"/>
                </a:solidFill>
                <a:effectLst>
                  <a:outerShdw blurRad="38100" dist="38100" dir="2700000" algn="tl">
                    <a:srgbClr val="C0C0C0"/>
                  </a:outerShdw>
                </a:effectLst>
                <a:latin typeface="Times New Roman" panose="02020603050405020304" pitchFamily="18" charset="0"/>
              </a:rPr>
              <a:t>I-</a:t>
            </a:r>
            <a:r>
              <a:rPr lang="en-US" b="1" u="sng" dirty="0" smtClean="0">
                <a:solidFill>
                  <a:srgbClr val="FF3300"/>
                </a:solidFill>
                <a:effectLst>
                  <a:outerShdw blurRad="38100" dist="38100" dir="2700000" algn="tl">
                    <a:srgbClr val="C0C0C0"/>
                  </a:outerShdw>
                </a:effectLst>
                <a:latin typeface="Times New Roman" panose="02020603050405020304" pitchFamily="18" charset="0"/>
              </a:rPr>
              <a:t>KHÁI QUÁT VỀ TỰ SỰ</a:t>
            </a:r>
            <a:endParaRPr lang="en-US" b="1" dirty="0">
              <a:solidFill>
                <a:srgbClr val="FF0000"/>
              </a:solidFill>
              <a:latin typeface="+mn-lt"/>
            </a:endParaRPr>
          </a:p>
        </p:txBody>
      </p:sp>
      <p:sp>
        <p:nvSpPr>
          <p:cNvPr id="4" name="Rectangle 2" descr="Blue tissue paper"/>
          <p:cNvSpPr txBox="1">
            <a:spLocks noRot="1" noChangeArrowheads="1"/>
          </p:cNvSpPr>
          <p:nvPr/>
        </p:nvSpPr>
        <p:spPr>
          <a:xfrm>
            <a:off x="2712720" y="943350"/>
            <a:ext cx="6796088" cy="738188"/>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err="1" smtClean="0">
                <a:latin typeface="Times New Roman" panose="02020603050405020304" pitchFamily="18" charset="0"/>
                <a:cs typeface="Times New Roman" panose="02020603050405020304" pitchFamily="18" charset="0"/>
              </a:rPr>
              <a:t>Phân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smtClean="0">
              <a:latin typeface="Times New Roman" panose="02020603050405020304" pitchFamily="18" charset="0"/>
              <a:cs typeface="Times New Roman" panose="02020603050405020304" pitchFamily="18" charset="0"/>
            </a:endParaRPr>
          </a:p>
        </p:txBody>
      </p:sp>
      <p:sp>
        <p:nvSpPr>
          <p:cNvPr id="5" name="Rectangle 3" descr="Blue tissue paper"/>
          <p:cNvSpPr txBox="1">
            <a:spLocks noRot="1" noChangeArrowheads="1"/>
          </p:cNvSpPr>
          <p:nvPr/>
        </p:nvSpPr>
        <p:spPr>
          <a:xfrm>
            <a:off x="1607820" y="2086350"/>
            <a:ext cx="4102100" cy="4572000"/>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1-</a:t>
            </a:r>
            <a:r>
              <a:rPr lang="en-US" sz="2400" b="1" u="sng" dirty="0" smtClean="0">
                <a:latin typeface="Times New Roman" panose="02020603050405020304" pitchFamily="18" charset="0"/>
                <a:cs typeface="Times New Roman" panose="02020603050405020304" pitchFamily="18" charset="0"/>
              </a:rPr>
              <a:t>Phân </a:t>
            </a:r>
            <a:r>
              <a:rPr lang="en-US" sz="2400" b="1" u="sng" dirty="0" err="1">
                <a:latin typeface="Times New Roman" panose="02020603050405020304" pitchFamily="18" charset="0"/>
                <a:cs typeface="Times New Roman" panose="02020603050405020304" pitchFamily="18" charset="0"/>
              </a:rPr>
              <a:t>loại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theo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kết</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p>
          <a:p>
            <a:pPr marL="0" indent="0">
              <a:buNone/>
            </a:pPr>
            <a:r>
              <a:rPr lang="vi-VN" sz="2400" b="1" dirty="0">
                <a:latin typeface="Times New Roman" panose="02020603050405020304" pitchFamily="18" charset="0"/>
                <a:cs typeface="Times New Roman" panose="02020603050405020304" pitchFamily="18" charset="0"/>
              </a:rPr>
              <a:t>2-</a:t>
            </a:r>
            <a:r>
              <a:rPr lang="vi-VN" sz="2400" b="1" u="sng" dirty="0">
                <a:latin typeface="Times New Roman" panose="02020603050405020304" pitchFamily="18" charset="0"/>
                <a:cs typeface="Times New Roman" panose="02020603050405020304" pitchFamily="18" charset="0"/>
              </a:rPr>
              <a:t>Phân loại theo cảm hứng tư tưởng</a:t>
            </a:r>
            <a:r>
              <a:rPr lang="vi-VN" sz="2400" b="1"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None/>
              <a:defRPr/>
            </a:pPr>
            <a:endParaRPr lang="en-US" sz="2400" dirty="0" smtClean="0">
              <a:latin typeface="Times New Roman" panose="02020603050405020304" pitchFamily="18" charset="0"/>
              <a:cs typeface="Times New Roman" panose="02020603050405020304" pitchFamily="18" charset="0"/>
            </a:endParaRPr>
          </a:p>
        </p:txBody>
      </p:sp>
      <p:sp>
        <p:nvSpPr>
          <p:cNvPr id="7" name="Rectangle 4" descr="Blue tissue paper"/>
          <p:cNvSpPr txBox="1">
            <a:spLocks noRot="1" noChangeArrowheads="1"/>
          </p:cNvSpPr>
          <p:nvPr/>
        </p:nvSpPr>
        <p:spPr>
          <a:xfrm>
            <a:off x="5913120" y="2086350"/>
            <a:ext cx="4343400" cy="4572000"/>
          </a:xfrm>
          <a:prstGeom prst="rect">
            <a:avLst/>
          </a:prstGeom>
          <a:ln>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latin typeface="Times New Roman" panose="02020603050405020304" pitchFamily="18" charset="0"/>
                <a:cs typeface="Times New Roman" panose="02020603050405020304" pitchFamily="18" charset="0"/>
              </a:rPr>
              <a:t>3-</a:t>
            </a:r>
            <a:r>
              <a:rPr lang="en-US" sz="2400" b="1" u="sng" dirty="0" smtClean="0">
                <a:latin typeface="Times New Roman" panose="02020603050405020304" pitchFamily="18" charset="0"/>
                <a:cs typeface="Times New Roman" panose="02020603050405020304" pitchFamily="18" charset="0"/>
              </a:rPr>
              <a:t>Phân </a:t>
            </a:r>
            <a:r>
              <a:rPr lang="en-US" sz="2400" b="1" u="sng" dirty="0" err="1">
                <a:latin typeface="Times New Roman" panose="02020603050405020304" pitchFamily="18" charset="0"/>
                <a:cs typeface="Times New Roman" panose="02020603050405020304" pitchFamily="18" charset="0"/>
              </a:rPr>
              <a:t>loại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theo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kiểu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cấu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trc</a:t>
            </a:r>
            <a:r>
              <a:rPr lang="en-US" sz="2400" b="1" dirty="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Kiểu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nhân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chính</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a:t>
            </a:r>
            <a:r>
              <a:rPr lang="en-US" sz="2400" dirty="0">
                <a:latin typeface="Times New Roman" panose="02020603050405020304" pitchFamily="18" charset="0"/>
                <a:cs typeface="Times New Roman" panose="02020603050405020304" pitchFamily="18" charset="0"/>
              </a:rPr>
              <a:t>â</a:t>
            </a:r>
            <a:r>
              <a:rPr lang="vi-VN" sz="2400" dirty="0" smtClean="0">
                <a:latin typeface="Times New Roman" panose="02020603050405020304" pitchFamily="18" charset="0"/>
                <a:cs typeface="Times New Roman" panose="02020603050405020304" pitchFamily="18" charset="0"/>
              </a:rPr>
              <a:t>n </a:t>
            </a:r>
            <a:r>
              <a:rPr lang="vi-VN" sz="2400" dirty="0">
                <a:latin typeface="Times New Roman" panose="02020603050405020304" pitchFamily="18" charset="0"/>
                <a:cs typeface="Times New Roman" panose="02020603050405020304" pitchFamily="18" charset="0"/>
              </a:rPr>
              <a:t>vật tư tưởng </a:t>
            </a:r>
          </a:p>
          <a:p>
            <a:pPr marL="0" indent="0">
              <a:buNone/>
            </a:pPr>
            <a:r>
              <a:rPr lang="en-US" sz="2400" b="1" dirty="0" smtClean="0">
                <a:latin typeface="Times New Roman" panose="02020603050405020304" pitchFamily="18" charset="0"/>
                <a:cs typeface="Times New Roman" panose="02020603050405020304" pitchFamily="18" charset="0"/>
              </a:rPr>
              <a:t>4-</a:t>
            </a:r>
            <a:r>
              <a:rPr lang="en-US" sz="2400" b="1" u="sng" dirty="0" smtClean="0">
                <a:latin typeface="Times New Roman" panose="02020603050405020304" pitchFamily="18" charset="0"/>
                <a:cs typeface="Times New Roman" panose="02020603050405020304" pitchFamily="18" charset="0"/>
              </a:rPr>
              <a:t>Phân </a:t>
            </a:r>
            <a:r>
              <a:rPr lang="en-US" sz="2400" b="1" u="sng" dirty="0" err="1">
                <a:latin typeface="Times New Roman" panose="02020603050405020304" pitchFamily="18" charset="0"/>
                <a:cs typeface="Times New Roman" panose="02020603050405020304" pitchFamily="18" charset="0"/>
              </a:rPr>
              <a:t>loại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theo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loại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56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 calcmode="lin" valueType="num">
                                      <p:cBhvr additive="base">
                                        <p:cTn id="7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grpId="0" nodeType="clickEffect">
                                  <p:stCondLst>
                                    <p:cond delay="0"/>
                                  </p:stCondLst>
                                  <p:childTnLst>
                                    <p:set>
                                      <p:cBhvr>
                                        <p:cTn id="84" dur="1" fill="hold">
                                          <p:stCondLst>
                                            <p:cond delay="0"/>
                                          </p:stCondLst>
                                        </p:cTn>
                                        <p:tgtEl>
                                          <p:spTgt spid="7">
                                            <p:txEl>
                                              <p:pRg st="4" end="4"/>
                                            </p:txEl>
                                          </p:spTgt>
                                        </p:tgtEl>
                                        <p:attrNameLst>
                                          <p:attrName>style.visibility</p:attrName>
                                        </p:attrNameLst>
                                      </p:cBhvr>
                                      <p:to>
                                        <p:strVal val="visible"/>
                                      </p:to>
                                    </p:set>
                                    <p:anim calcmode="lin" valueType="num">
                                      <p:cBhvr additive="base">
                                        <p:cTn id="8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grpId="0" nodeType="clickEffect">
                                  <p:stCondLst>
                                    <p:cond delay="0"/>
                                  </p:stCondLst>
                                  <p:childTnLst>
                                    <p:set>
                                      <p:cBhvr>
                                        <p:cTn id="90" dur="1" fill="hold">
                                          <p:stCondLst>
                                            <p:cond delay="0"/>
                                          </p:stCondLst>
                                        </p:cTn>
                                        <p:tgtEl>
                                          <p:spTgt spid="7">
                                            <p:txEl>
                                              <p:pRg st="5" end="5"/>
                                            </p:txEl>
                                          </p:spTgt>
                                        </p:tgtEl>
                                        <p:attrNameLst>
                                          <p:attrName>style.visibility</p:attrName>
                                        </p:attrNameLst>
                                      </p:cBhvr>
                                      <p:to>
                                        <p:strVal val="visible"/>
                                      </p:to>
                                    </p:set>
                                    <p:anim calcmode="lin" valueType="num">
                                      <p:cBhvr additive="base">
                                        <p:cTn id="9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3" fill="hold" grpId="0" nodeType="clickEffect">
                                  <p:stCondLst>
                                    <p:cond delay="0"/>
                                  </p:stCondLst>
                                  <p:childTnLst>
                                    <p:set>
                                      <p:cBhvr>
                                        <p:cTn id="96" dur="1" fill="hold">
                                          <p:stCondLst>
                                            <p:cond delay="0"/>
                                          </p:stCondLst>
                                        </p:cTn>
                                        <p:tgtEl>
                                          <p:spTgt spid="7">
                                            <p:txEl>
                                              <p:pRg st="6" end="6"/>
                                            </p:txEl>
                                          </p:spTgt>
                                        </p:tgtEl>
                                        <p:attrNameLst>
                                          <p:attrName>style.visibility</p:attrName>
                                        </p:attrNameLst>
                                      </p:cBhvr>
                                      <p:to>
                                        <p:strVal val="visible"/>
                                      </p:to>
                                    </p:set>
                                    <p:anim calcmode="lin" valueType="num">
                                      <p:cBhvr additive="base">
                                        <p:cTn id="97"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3" fill="hold" grpId="0" nodeType="clickEffect">
                                  <p:stCondLst>
                                    <p:cond delay="0"/>
                                  </p:stCondLst>
                                  <p:childTnLst>
                                    <p:set>
                                      <p:cBhvr>
                                        <p:cTn id="102" dur="1" fill="hold">
                                          <p:stCondLst>
                                            <p:cond delay="0"/>
                                          </p:stCondLst>
                                        </p:cTn>
                                        <p:tgtEl>
                                          <p:spTgt spid="7">
                                            <p:txEl>
                                              <p:pRg st="7" end="7"/>
                                            </p:txEl>
                                          </p:spTgt>
                                        </p:tgtEl>
                                        <p:attrNameLst>
                                          <p:attrName>style.visibility</p:attrName>
                                        </p:attrNameLst>
                                      </p:cBhvr>
                                      <p:to>
                                        <p:strVal val="visible"/>
                                      </p:to>
                                    </p:set>
                                    <p:anim calcmode="lin" valueType="num">
                                      <p:cBhvr additive="base">
                                        <p:cTn id="10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3" fill="hold" grpId="0" nodeType="clickEffect">
                                  <p:stCondLst>
                                    <p:cond delay="0"/>
                                  </p:stCondLst>
                                  <p:childTnLst>
                                    <p:set>
                                      <p:cBhvr>
                                        <p:cTn id="108" dur="1" fill="hold">
                                          <p:stCondLst>
                                            <p:cond delay="0"/>
                                          </p:stCondLst>
                                        </p:cTn>
                                        <p:tgtEl>
                                          <p:spTgt spid="7">
                                            <p:txEl>
                                              <p:pRg st="8" end="8"/>
                                            </p:txEl>
                                          </p:spTgt>
                                        </p:tgtEl>
                                        <p:attrNameLst>
                                          <p:attrName>style.visibility</p:attrName>
                                        </p:attrNameLst>
                                      </p:cBhvr>
                                      <p:to>
                                        <p:strVal val="visible"/>
                                      </p:to>
                                    </p:set>
                                    <p:anim calcmode="lin" valueType="num">
                                      <p:cBhvr additive="base">
                                        <p:cTn id="109"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build="p" autoUpdateAnimBg="0"/>
      <p:bldP spid="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5380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prstClr val="white"/>
                </a:solidFill>
              </a:rPr>
              <a:t> </a:t>
            </a:r>
            <a:endParaRPr lang="en-US" dirty="0">
              <a:solidFill>
                <a:prstClr val="white"/>
              </a:solidFill>
            </a:endParaRPr>
          </a:p>
        </p:txBody>
      </p:sp>
      <p:sp>
        <p:nvSpPr>
          <p:cNvPr id="2" name="Title 1"/>
          <p:cNvSpPr>
            <a:spLocks noGrp="1"/>
          </p:cNvSpPr>
          <p:nvPr>
            <p:ph type="title"/>
          </p:nvPr>
        </p:nvSpPr>
        <p:spPr>
          <a:xfrm>
            <a:off x="378372" y="165515"/>
            <a:ext cx="11813628" cy="1325563"/>
          </a:xfrm>
        </p:spPr>
        <p:txBody>
          <a:bodyPr/>
          <a:lstStyle/>
          <a:p>
            <a:r>
              <a:rPr lang="en-US" b="1" dirty="0">
                <a:solidFill>
                  <a:srgbClr val="FF3300"/>
                </a:solidFill>
                <a:latin typeface="Times New Roman" panose="02020603050405020304" pitchFamily="18" charset="0"/>
                <a:cs typeface="Times New Roman" panose="02020603050405020304" pitchFamily="18" charset="0"/>
              </a:rPr>
              <a:t>II. TỰ SỰ DÂN GIAN</a:t>
            </a:r>
            <a:r>
              <a:rPr lang="en-US" b="1" dirty="0">
                <a:solidFill>
                  <a:schemeClr val="accent1"/>
                </a:solidFill>
                <a:latin typeface="Times New Roman" panose="02020603050405020304" pitchFamily="18" charset="0"/>
                <a:cs typeface="Times New Roman" panose="02020603050405020304" pitchFamily="18" charset="0"/>
              </a:rPr>
              <a:t> </a:t>
            </a:r>
            <a:r>
              <a:rPr lang="en-US" b="1" dirty="0">
                <a:solidFill>
                  <a:srgbClr val="FF3300"/>
                </a:solidFill>
                <a:latin typeface="Times New Roman" panose="02020603050405020304" pitchFamily="18" charset="0"/>
                <a:cs typeface="Times New Roman" panose="02020603050405020304" pitchFamily="18" charset="0"/>
              </a:rPr>
              <a:t>- TRUYỀN THUYẾT</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12560" y="1272137"/>
            <a:ext cx="11145252" cy="2554545"/>
          </a:xfrm>
          <a:prstGeom prst="rect">
            <a:avLst/>
          </a:prstGeom>
          <a:noFill/>
        </p:spPr>
        <p:txBody>
          <a:bodyPr wrap="square" rtlCol="0">
            <a:spAutoFit/>
          </a:bodyPr>
          <a:lstStyle/>
          <a:p>
            <a:pPr algn="ctr">
              <a:defRPr/>
            </a:pPr>
            <a:r>
              <a:rPr lang="en-US" sz="3200" b="1" dirty="0">
                <a:solidFill>
                  <a:srgbClr val="0070C0"/>
                </a:solidFill>
                <a:latin typeface="Times New Roman" panose="02020603050405020304" pitchFamily="18" charset="0"/>
              </a:rPr>
              <a:t> 1. </a:t>
            </a:r>
            <a:r>
              <a:rPr lang="en-US" sz="3200" b="1" u="sng" dirty="0" err="1">
                <a:solidFill>
                  <a:srgbClr val="0070C0"/>
                </a:solidFill>
                <a:latin typeface="Times New Roman" panose="02020603050405020304" pitchFamily="18" charset="0"/>
              </a:rPr>
              <a:t>Định</a:t>
            </a:r>
            <a:r>
              <a:rPr lang="en-US" sz="3200" b="1" u="sng" dirty="0">
                <a:solidFill>
                  <a:srgbClr val="0070C0"/>
                </a:solidFill>
                <a:latin typeface="Times New Roman" panose="02020603050405020304" pitchFamily="18" charset="0"/>
              </a:rPr>
              <a:t> </a:t>
            </a:r>
            <a:r>
              <a:rPr lang="en-US" sz="3200" b="1" u="sng" dirty="0" err="1">
                <a:solidFill>
                  <a:srgbClr val="0070C0"/>
                </a:solidFill>
                <a:latin typeface="Times New Roman" panose="02020603050405020304" pitchFamily="18" charset="0"/>
              </a:rPr>
              <a:t>nghĩa</a:t>
            </a:r>
            <a:r>
              <a:rPr lang="en-US" sz="3200" b="1" u="sng" dirty="0">
                <a:solidFill>
                  <a:srgbClr val="0070C0"/>
                </a:solidFill>
                <a:latin typeface="Times New Roman" panose="02020603050405020304" pitchFamily="18" charset="0"/>
              </a:rPr>
              <a:t> </a:t>
            </a:r>
            <a:r>
              <a:rPr lang="en-US" sz="3200" b="1" u="sng" dirty="0" err="1">
                <a:solidFill>
                  <a:srgbClr val="0070C0"/>
                </a:solidFill>
                <a:latin typeface="Times New Roman" panose="02020603050405020304" pitchFamily="18" charset="0"/>
              </a:rPr>
              <a:t>truyền</a:t>
            </a:r>
            <a:r>
              <a:rPr lang="en-US" sz="3200" b="1" u="sng" dirty="0">
                <a:solidFill>
                  <a:srgbClr val="0070C0"/>
                </a:solidFill>
                <a:latin typeface="Times New Roman" panose="02020603050405020304" pitchFamily="18" charset="0"/>
              </a:rPr>
              <a:t> </a:t>
            </a:r>
            <a:r>
              <a:rPr lang="en-US" sz="3200" b="1" u="sng" dirty="0" err="1">
                <a:solidFill>
                  <a:srgbClr val="0070C0"/>
                </a:solidFill>
                <a:latin typeface="Times New Roman" panose="02020603050405020304" pitchFamily="18" charset="0"/>
              </a:rPr>
              <a:t>thuyết</a:t>
            </a:r>
            <a:r>
              <a:rPr lang="en-US" sz="3200" b="1" dirty="0">
                <a:solidFill>
                  <a:srgbClr val="0070C0"/>
                </a:solidFill>
                <a:latin typeface="Times New Roman" panose="02020603050405020304" pitchFamily="18" charset="0"/>
              </a:rPr>
              <a:t>:</a:t>
            </a:r>
          </a:p>
          <a:p>
            <a:pPr algn="just">
              <a:defRPr/>
            </a:pPr>
            <a:r>
              <a:rPr lang="en-US" sz="3200" b="1" dirty="0">
                <a:solidFill>
                  <a:srgbClr val="FF3300"/>
                </a:solidFill>
                <a:latin typeface="Times New Roman" panose="02020603050405020304" pitchFamily="18" charset="0"/>
              </a:rPr>
              <a:t>   </a:t>
            </a:r>
            <a:r>
              <a:rPr lang="en-US" sz="3200" i="1" dirty="0" err="1">
                <a:latin typeface="Times New Roman" panose="02020603050405020304" pitchFamily="18" charset="0"/>
              </a:rPr>
              <a:t>Truyền</a:t>
            </a:r>
            <a:r>
              <a:rPr lang="en-US" sz="3200" i="1" dirty="0">
                <a:latin typeface="Times New Roman" panose="02020603050405020304" pitchFamily="18" charset="0"/>
              </a:rPr>
              <a:t> </a:t>
            </a:r>
            <a:r>
              <a:rPr lang="en-US" sz="3200" i="1" dirty="0" err="1">
                <a:latin typeface="Times New Roman" panose="02020603050405020304" pitchFamily="18" charset="0"/>
              </a:rPr>
              <a:t>thuyết</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smtClean="0">
                <a:latin typeface="Times New Roman" panose="02020603050405020304" pitchFamily="18" charset="0"/>
              </a:rPr>
              <a:t>tác</a:t>
            </a:r>
            <a:r>
              <a:rPr lang="en-US" sz="3200" dirty="0" smtClean="0">
                <a:latin typeface="Times New Roman" panose="02020603050405020304" pitchFamily="18" charset="0"/>
              </a:rPr>
              <a:t> </a:t>
            </a:r>
            <a:r>
              <a:rPr lang="en-US" sz="3200" dirty="0" err="1" smtClean="0">
                <a:latin typeface="Times New Roman" panose="02020603050405020304" pitchFamily="18" charset="0"/>
              </a:rPr>
              <a:t>phẩm</a:t>
            </a:r>
            <a:r>
              <a:rPr lang="en-US" sz="3200" dirty="0" smtClean="0">
                <a:latin typeface="Times New Roman" panose="02020603050405020304" pitchFamily="18" charset="0"/>
              </a:rPr>
              <a:t> </a:t>
            </a:r>
            <a:r>
              <a:rPr lang="en-US" sz="3200" dirty="0" err="1" smtClean="0">
                <a:latin typeface="Times New Roman" panose="02020603050405020304" pitchFamily="18" charset="0"/>
              </a:rPr>
              <a:t>tự</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dân</a:t>
            </a:r>
            <a:r>
              <a:rPr lang="en-US" sz="3200" dirty="0" smtClean="0">
                <a:latin typeface="Times New Roman" panose="02020603050405020304" pitchFamily="18" charset="0"/>
              </a:rPr>
              <a:t> </a:t>
            </a:r>
            <a:r>
              <a:rPr lang="en-US" sz="3200" dirty="0" err="1" smtClean="0">
                <a:latin typeface="Times New Roman" panose="02020603050405020304" pitchFamily="18" charset="0"/>
              </a:rPr>
              <a:t>gian</a:t>
            </a:r>
            <a:r>
              <a:rPr lang="en-US" sz="3200" dirty="0" smtClean="0">
                <a:latin typeface="Times New Roman" panose="02020603050405020304" pitchFamily="18" charset="0"/>
              </a:rPr>
              <a:t> </a:t>
            </a:r>
            <a:r>
              <a:rPr lang="en-US" sz="3200" dirty="0" err="1" smtClean="0">
                <a:latin typeface="Times New Roman" panose="02020603050405020304" pitchFamily="18" charset="0"/>
              </a:rPr>
              <a:t>kể</a:t>
            </a:r>
            <a:r>
              <a:rPr lang="en-US" sz="3200" dirty="0" smtClean="0">
                <a:latin typeface="Times New Roman" panose="02020603050405020304" pitchFamily="18" charset="0"/>
              </a:rPr>
              <a:t> </a:t>
            </a:r>
            <a:r>
              <a:rPr lang="en-US" sz="3200" dirty="0" err="1" smtClean="0">
                <a:latin typeface="Times New Roman" panose="02020603050405020304" pitchFamily="18" charset="0"/>
              </a:rPr>
              <a:t>về</a:t>
            </a:r>
            <a:r>
              <a:rPr lang="en-US" sz="3200" dirty="0" smtClean="0">
                <a:latin typeface="Times New Roman" panose="02020603050405020304" pitchFamily="18" charset="0"/>
              </a:rPr>
              <a:t> </a:t>
            </a:r>
            <a:r>
              <a:rPr lang="en-US" sz="3200" dirty="0" err="1" smtClean="0">
                <a:latin typeface="Times New Roman" panose="02020603050405020304" pitchFamily="18" charset="0"/>
              </a:rPr>
              <a:t>nhân</a:t>
            </a:r>
            <a:r>
              <a:rPr lang="en-US" sz="3200" dirty="0" smtClean="0">
                <a:latin typeface="Times New Roman" panose="02020603050405020304" pitchFamily="18" charset="0"/>
              </a:rPr>
              <a:t> </a:t>
            </a:r>
            <a:r>
              <a:rPr lang="en-US" sz="3200" dirty="0" err="1" smtClean="0">
                <a:latin typeface="Times New Roman" panose="02020603050405020304" pitchFamily="18" charset="0"/>
              </a:rPr>
              <a:t>vật</a:t>
            </a:r>
            <a:r>
              <a:rPr lang="en-US" sz="3200" dirty="0" smtClean="0">
                <a:latin typeface="Times New Roman" panose="02020603050405020304" pitchFamily="18" charset="0"/>
              </a:rPr>
              <a:t> </a:t>
            </a:r>
            <a:r>
              <a:rPr lang="en-US" sz="3200" dirty="0" err="1" smtClean="0">
                <a:latin typeface="Times New Roman" panose="02020603050405020304" pitchFamily="18" charset="0"/>
              </a:rPr>
              <a:t>và</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kiện</a:t>
            </a:r>
            <a:r>
              <a:rPr lang="en-US" sz="3200" dirty="0">
                <a:latin typeface="Times New Roman" panose="02020603050405020304" pitchFamily="18" charset="0"/>
              </a:rPr>
              <a:t> </a:t>
            </a:r>
            <a:r>
              <a:rPr lang="en-US" sz="3200" dirty="0" err="1" smtClean="0">
                <a:latin typeface="Times New Roman" panose="02020603050405020304" pitchFamily="18" charset="0"/>
              </a:rPr>
              <a:t>lịch</a:t>
            </a:r>
            <a:r>
              <a:rPr lang="en-US" sz="3200" dirty="0" smtClean="0">
                <a:latin typeface="Times New Roman" panose="02020603050405020304" pitchFamily="18" charset="0"/>
              </a:rPr>
              <a:t> </a:t>
            </a:r>
            <a:r>
              <a:rPr lang="en-US" sz="3200" dirty="0" err="1" smtClean="0">
                <a:latin typeface="Times New Roman" panose="02020603050405020304" pitchFamily="18" charset="0"/>
              </a:rPr>
              <a:t>sử</a:t>
            </a:r>
            <a:r>
              <a:rPr lang="en-US" sz="3200" dirty="0" smtClean="0">
                <a:latin typeface="Times New Roman" panose="02020603050405020304" pitchFamily="18" charset="0"/>
              </a:rPr>
              <a:t> </a:t>
            </a:r>
            <a:r>
              <a:rPr lang="en-US" sz="3200" dirty="0" err="1" smtClean="0">
                <a:latin typeface="Times New Roman" panose="02020603050405020304" pitchFamily="18" charset="0"/>
              </a:rPr>
              <a:t>phần</a:t>
            </a:r>
            <a:r>
              <a:rPr lang="en-US" sz="3200" dirty="0" smtClean="0">
                <a:latin typeface="Times New Roman" panose="02020603050405020304" pitchFamily="18" charset="0"/>
              </a:rPr>
              <a:t> </a:t>
            </a:r>
            <a:r>
              <a:rPr lang="en-US" sz="3200" dirty="0" err="1" smtClean="0">
                <a:latin typeface="Times New Roman" panose="02020603050405020304" pitchFamily="18" charset="0"/>
              </a:rPr>
              <a:t>lớn</a:t>
            </a:r>
            <a:r>
              <a:rPr lang="en-US" sz="3200" dirty="0" smtClean="0">
                <a:latin typeface="Times New Roman" panose="02020603050405020304" pitchFamily="18" charset="0"/>
              </a:rPr>
              <a:t> </a:t>
            </a:r>
            <a:r>
              <a:rPr lang="en-US" sz="3200" dirty="0" err="1" smtClean="0">
                <a:latin typeface="Times New Roman" panose="02020603050405020304" pitchFamily="18" charset="0"/>
              </a:rPr>
              <a:t>theo</a:t>
            </a:r>
            <a:r>
              <a:rPr lang="en-US" sz="3200" dirty="0" smtClean="0">
                <a:latin typeface="Times New Roman" panose="02020603050405020304" pitchFamily="18" charset="0"/>
              </a:rPr>
              <a:t> </a:t>
            </a:r>
            <a:r>
              <a:rPr lang="en-US" sz="3200" dirty="0" err="1" smtClean="0">
                <a:latin typeface="Times New Roman" panose="02020603050405020304" pitchFamily="18" charset="0"/>
              </a:rPr>
              <a:t>xu</a:t>
            </a:r>
            <a:r>
              <a:rPr lang="en-US" sz="3200" dirty="0" smtClean="0">
                <a:latin typeface="Times New Roman" panose="02020603050405020304" pitchFamily="18" charset="0"/>
              </a:rPr>
              <a:t> </a:t>
            </a:r>
            <a:r>
              <a:rPr lang="en-US" sz="3200" dirty="0" err="1" smtClean="0">
                <a:latin typeface="Times New Roman" panose="02020603050405020304" pitchFamily="18" charset="0"/>
              </a:rPr>
              <a:t>hướng</a:t>
            </a:r>
            <a:r>
              <a:rPr lang="en-US" sz="3200" dirty="0" smtClean="0">
                <a:latin typeface="Times New Roman" panose="02020603050405020304" pitchFamily="18" charset="0"/>
              </a:rPr>
              <a:t> </a:t>
            </a:r>
            <a:r>
              <a:rPr lang="en-US" sz="3200" dirty="0" err="1" smtClean="0">
                <a:latin typeface="Times New Roman" panose="02020603050405020304" pitchFamily="18" charset="0"/>
              </a:rPr>
              <a:t>lí</a:t>
            </a:r>
            <a:r>
              <a:rPr lang="en-US" sz="3200" dirty="0" smtClean="0">
                <a:latin typeface="Times New Roman" panose="02020603050405020304" pitchFamily="18" charset="0"/>
              </a:rPr>
              <a:t> </a:t>
            </a:r>
            <a:r>
              <a:rPr lang="en-US" sz="3200" dirty="0" err="1" smtClean="0">
                <a:latin typeface="Times New Roman" panose="02020603050405020304" pitchFamily="18" charset="0"/>
              </a:rPr>
              <a:t>tưởng</a:t>
            </a:r>
            <a:r>
              <a:rPr lang="en-US" sz="3200" dirty="0" smtClean="0">
                <a:latin typeface="Times New Roman" panose="02020603050405020304" pitchFamily="18" charset="0"/>
              </a:rPr>
              <a:t> </a:t>
            </a:r>
            <a:r>
              <a:rPr lang="en-US" sz="3200" dirty="0" err="1" smtClean="0">
                <a:latin typeface="Times New Roman" panose="02020603050405020304" pitchFamily="18" charset="0"/>
              </a:rPr>
              <a:t>hóa</a:t>
            </a:r>
            <a:r>
              <a:rPr lang="en-US" sz="3200" dirty="0" smtClean="0">
                <a:latin typeface="Times New Roman" panose="02020603050405020304" pitchFamily="18" charset="0"/>
              </a:rPr>
              <a:t>, qua </a:t>
            </a:r>
            <a:r>
              <a:rPr lang="en-US" sz="3200" dirty="0" err="1" smtClean="0">
                <a:latin typeface="Times New Roman" panose="02020603050405020304" pitchFamily="18" charset="0"/>
              </a:rPr>
              <a:t>đó</a:t>
            </a:r>
            <a:r>
              <a:rPr lang="en-US" sz="3200" dirty="0" smtClean="0">
                <a:latin typeface="Times New Roman" panose="02020603050405020304" pitchFamily="18" charset="0"/>
              </a:rPr>
              <a:t> </a:t>
            </a:r>
            <a:r>
              <a:rPr lang="en-US" sz="3200" dirty="0" err="1" smtClean="0">
                <a:latin typeface="Times New Roman" panose="02020603050405020304" pitchFamily="18" charset="0"/>
              </a:rPr>
              <a:t>thể</a:t>
            </a:r>
            <a:r>
              <a:rPr lang="en-US" sz="3200" dirty="0" smtClean="0">
                <a:latin typeface="Times New Roman" panose="02020603050405020304" pitchFamily="18" charset="0"/>
              </a:rPr>
              <a:t> </a:t>
            </a:r>
            <a:r>
              <a:rPr lang="en-US" sz="3200" dirty="0" err="1" smtClean="0">
                <a:latin typeface="Times New Roman" panose="02020603050405020304" pitchFamily="18" charset="0"/>
              </a:rPr>
              <a:t>hiện</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ngưỡng</a:t>
            </a:r>
            <a:r>
              <a:rPr lang="en-US" sz="3200" dirty="0" smtClean="0">
                <a:latin typeface="Times New Roman" panose="02020603050405020304" pitchFamily="18" charset="0"/>
              </a:rPr>
              <a:t> </a:t>
            </a:r>
            <a:r>
              <a:rPr lang="en-US" sz="3200" dirty="0" err="1" smtClean="0">
                <a:latin typeface="Times New Roman" panose="02020603050405020304" pitchFamily="18" charset="0"/>
              </a:rPr>
              <a:t>mộ</a:t>
            </a:r>
            <a:r>
              <a:rPr lang="en-US" sz="3200" dirty="0" smtClean="0">
                <a:latin typeface="Times New Roman" panose="02020603050405020304" pitchFamily="18" charset="0"/>
              </a:rPr>
              <a:t> </a:t>
            </a:r>
            <a:r>
              <a:rPr lang="en-US" sz="3200" dirty="0" err="1" smtClean="0">
                <a:latin typeface="Times New Roman" panose="02020603050405020304" pitchFamily="18" charset="0"/>
              </a:rPr>
              <a:t>và</a:t>
            </a:r>
            <a:r>
              <a:rPr lang="en-US" sz="3200" dirty="0" smtClean="0">
                <a:latin typeface="Times New Roman" panose="02020603050405020304" pitchFamily="18" charset="0"/>
              </a:rPr>
              <a:t> </a:t>
            </a:r>
            <a:r>
              <a:rPr lang="en-US" sz="3200" dirty="0" err="1" smtClean="0">
                <a:latin typeface="Times New Roman" panose="02020603050405020304" pitchFamily="18" charset="0"/>
              </a:rPr>
              <a:t>tôn</a:t>
            </a:r>
            <a:r>
              <a:rPr lang="en-US" sz="3200" dirty="0" smtClean="0">
                <a:latin typeface="Times New Roman" panose="02020603050405020304" pitchFamily="18" charset="0"/>
              </a:rPr>
              <a:t> </a:t>
            </a:r>
            <a:r>
              <a:rPr lang="en-US" sz="3200" dirty="0" err="1" smtClean="0">
                <a:latin typeface="Times New Roman" panose="02020603050405020304" pitchFamily="18" charset="0"/>
              </a:rPr>
              <a:t>vinh</a:t>
            </a:r>
            <a:r>
              <a:rPr lang="en-US" sz="3200" dirty="0" smtClean="0">
                <a:latin typeface="Times New Roman" panose="02020603050405020304" pitchFamily="18" charset="0"/>
              </a:rPr>
              <a:t> </a:t>
            </a:r>
            <a:r>
              <a:rPr lang="en-US" sz="3200" dirty="0" err="1" smtClean="0">
                <a:latin typeface="Times New Roman" panose="02020603050405020304" pitchFamily="18" charset="0"/>
              </a:rPr>
              <a:t>của</a:t>
            </a:r>
            <a:r>
              <a:rPr lang="en-US" sz="3200" dirty="0" smtClean="0">
                <a:latin typeface="Times New Roman" panose="02020603050405020304" pitchFamily="18" charset="0"/>
              </a:rPr>
              <a:t> </a:t>
            </a:r>
            <a:r>
              <a:rPr lang="en-US" sz="3200" dirty="0" err="1" smtClean="0">
                <a:latin typeface="Times New Roman" panose="02020603050405020304" pitchFamily="18" charset="0"/>
              </a:rPr>
              <a:t>nhân</a:t>
            </a:r>
            <a:r>
              <a:rPr lang="en-US" sz="3200" dirty="0" smtClean="0">
                <a:latin typeface="Times New Roman" panose="02020603050405020304" pitchFamily="18" charset="0"/>
              </a:rPr>
              <a:t> </a:t>
            </a:r>
            <a:r>
              <a:rPr lang="en-US" sz="3200" dirty="0" err="1" smtClean="0">
                <a:latin typeface="Times New Roman" panose="02020603050405020304" pitchFamily="18" charset="0"/>
              </a:rPr>
              <a:t>dân</a:t>
            </a:r>
            <a:r>
              <a:rPr lang="en-US" sz="3200" dirty="0" smtClean="0">
                <a:latin typeface="Times New Roman" panose="02020603050405020304" pitchFamily="18" charset="0"/>
              </a:rPr>
              <a:t> </a:t>
            </a:r>
            <a:r>
              <a:rPr lang="en-US" sz="3200" dirty="0" err="1" smtClean="0">
                <a:latin typeface="Times New Roman" panose="02020603050405020304" pitchFamily="18" charset="0"/>
              </a:rPr>
              <a:t>đối</a:t>
            </a:r>
            <a:r>
              <a:rPr lang="en-US" sz="3200" dirty="0" smtClean="0">
                <a:latin typeface="Times New Roman" panose="02020603050405020304" pitchFamily="18" charset="0"/>
              </a:rPr>
              <a:t> </a:t>
            </a:r>
            <a:r>
              <a:rPr lang="en-US" sz="3200" dirty="0" err="1" smtClean="0">
                <a:latin typeface="Times New Roman" panose="02020603050405020304" pitchFamily="18" charset="0"/>
              </a:rPr>
              <a:t>với</a:t>
            </a:r>
            <a:r>
              <a:rPr lang="en-US" sz="3200" dirty="0" smtClean="0">
                <a:latin typeface="Times New Roman" panose="02020603050405020304" pitchFamily="18" charset="0"/>
              </a:rPr>
              <a:t> </a:t>
            </a:r>
            <a:r>
              <a:rPr lang="en-US" sz="3200" dirty="0" err="1" smtClean="0">
                <a:latin typeface="Times New Roman" panose="02020603050405020304" pitchFamily="18" charset="0"/>
              </a:rPr>
              <a:t>nững</a:t>
            </a:r>
            <a:r>
              <a:rPr lang="en-US" sz="3200" dirty="0" smtClean="0">
                <a:latin typeface="Times New Roman" panose="02020603050405020304" pitchFamily="18" charset="0"/>
              </a:rPr>
              <a:t> </a:t>
            </a:r>
            <a:r>
              <a:rPr lang="en-US" sz="3200" dirty="0" err="1" smtClean="0">
                <a:latin typeface="Times New Roman" panose="02020603050405020304" pitchFamily="18" charset="0"/>
              </a:rPr>
              <a:t>người</a:t>
            </a:r>
            <a:r>
              <a:rPr lang="en-US" sz="3200" dirty="0" smtClean="0">
                <a:latin typeface="Times New Roman" panose="02020603050405020304" pitchFamily="18" charset="0"/>
              </a:rPr>
              <a:t> </a:t>
            </a:r>
            <a:r>
              <a:rPr lang="en-US" sz="3200" dirty="0" err="1" smtClean="0">
                <a:latin typeface="Times New Roman" panose="02020603050405020304" pitchFamily="18" charset="0"/>
              </a:rPr>
              <a:t>có</a:t>
            </a:r>
            <a:r>
              <a:rPr lang="en-US" sz="3200" dirty="0" smtClean="0">
                <a:latin typeface="Times New Roman" panose="02020603050405020304" pitchFamily="18" charset="0"/>
              </a:rPr>
              <a:t> </a:t>
            </a:r>
            <a:r>
              <a:rPr lang="en-US" sz="3200" dirty="0" err="1" smtClean="0">
                <a:latin typeface="Times New Roman" panose="02020603050405020304" pitchFamily="18" charset="0"/>
              </a:rPr>
              <a:t>công</a:t>
            </a:r>
            <a:r>
              <a:rPr lang="en-US" sz="3200" dirty="0" smtClean="0">
                <a:latin typeface="Times New Roman" panose="02020603050405020304" pitchFamily="18" charset="0"/>
              </a:rPr>
              <a:t> </a:t>
            </a:r>
            <a:r>
              <a:rPr lang="en-US" sz="3200" dirty="0" err="1" smtClean="0">
                <a:latin typeface="Times New Roman" panose="02020603050405020304" pitchFamily="18" charset="0"/>
              </a:rPr>
              <a:t>cới</a:t>
            </a:r>
            <a:r>
              <a:rPr lang="en-US" sz="3200" dirty="0" smtClean="0">
                <a:latin typeface="Times New Roman" panose="02020603050405020304" pitchFamily="18" charset="0"/>
              </a:rPr>
              <a:t> </a:t>
            </a:r>
            <a:r>
              <a:rPr lang="en-US" sz="3200" dirty="0" err="1" smtClean="0">
                <a:latin typeface="Times New Roman" panose="02020603050405020304" pitchFamily="18" charset="0"/>
              </a:rPr>
              <a:t>đất</a:t>
            </a:r>
            <a:r>
              <a:rPr lang="en-US" sz="3200" dirty="0" smtClean="0">
                <a:latin typeface="Times New Roman" panose="02020603050405020304" pitchFamily="18" charset="0"/>
              </a:rPr>
              <a:t> </a:t>
            </a:r>
            <a:r>
              <a:rPr lang="en-US" sz="3200" dirty="0" err="1" smtClean="0">
                <a:latin typeface="Times New Roman" panose="02020603050405020304" pitchFamily="18" charset="0"/>
              </a:rPr>
              <a:t>nước</a:t>
            </a:r>
            <a:r>
              <a:rPr lang="en-US" sz="3200" dirty="0" smtClean="0">
                <a:latin typeface="Times New Roman" panose="02020603050405020304" pitchFamily="18" charset="0"/>
              </a:rPr>
              <a:t>, </a:t>
            </a:r>
            <a:r>
              <a:rPr lang="en-US" sz="3200" dirty="0" err="1" smtClean="0">
                <a:latin typeface="Times New Roman" panose="02020603050405020304" pitchFamily="18" charset="0"/>
              </a:rPr>
              <a:t>dân</a:t>
            </a:r>
            <a:r>
              <a:rPr lang="en-US" sz="3200" dirty="0" smtClean="0">
                <a:latin typeface="Times New Roman" panose="02020603050405020304" pitchFamily="18" charset="0"/>
              </a:rPr>
              <a:t> </a:t>
            </a:r>
            <a:r>
              <a:rPr lang="en-US" sz="3200" dirty="0" err="1" smtClean="0">
                <a:latin typeface="Times New Roman" panose="02020603050405020304" pitchFamily="18" charset="0"/>
              </a:rPr>
              <a:t>tộc</a:t>
            </a:r>
            <a:r>
              <a:rPr lang="en-US" sz="3200" dirty="0" smtClean="0">
                <a:latin typeface="Times New Roman" panose="02020603050405020304" pitchFamily="18" charset="0"/>
              </a:rPr>
              <a:t> </a:t>
            </a:r>
            <a:r>
              <a:rPr lang="en-US" sz="3200" dirty="0" err="1" smtClean="0">
                <a:latin typeface="Times New Roman" panose="02020603050405020304" pitchFamily="18" charset="0"/>
              </a:rPr>
              <a:t>hoặc</a:t>
            </a:r>
            <a:r>
              <a:rPr lang="en-US" sz="3200" dirty="0" smtClean="0">
                <a:latin typeface="Times New Roman" panose="02020603050405020304" pitchFamily="18" charset="0"/>
              </a:rPr>
              <a:t> </a:t>
            </a:r>
            <a:r>
              <a:rPr lang="en-US" sz="3200" dirty="0" err="1" smtClean="0">
                <a:latin typeface="Times New Roman" panose="02020603050405020304" pitchFamily="18" charset="0"/>
              </a:rPr>
              <a:t>cộng</a:t>
            </a:r>
            <a:r>
              <a:rPr lang="en-US" sz="3200" dirty="0" smtClean="0">
                <a:latin typeface="Times New Roman" panose="02020603050405020304" pitchFamily="18" charset="0"/>
              </a:rPr>
              <a:t> </a:t>
            </a:r>
            <a:r>
              <a:rPr lang="en-US" sz="3200" dirty="0" err="1" smtClean="0">
                <a:latin typeface="Times New Roman" panose="02020603050405020304" pitchFamily="18" charset="0"/>
              </a:rPr>
              <a:t>đồng</a:t>
            </a:r>
            <a:r>
              <a:rPr lang="en-US" sz="3200" dirty="0" smtClean="0">
                <a:latin typeface="Times New Roman" panose="02020603050405020304" pitchFamily="18" charset="0"/>
              </a:rPr>
              <a:t> </a:t>
            </a:r>
            <a:r>
              <a:rPr lang="en-US" sz="3200" dirty="0" err="1" smtClean="0">
                <a:latin typeface="Times New Roman" panose="02020603050405020304" pitchFamily="18" charset="0"/>
              </a:rPr>
              <a:t>cư</a:t>
            </a:r>
            <a:r>
              <a:rPr lang="en-US" sz="3200" dirty="0" smtClean="0">
                <a:latin typeface="Times New Roman" panose="02020603050405020304" pitchFamily="18" charset="0"/>
              </a:rPr>
              <a:t> </a:t>
            </a:r>
            <a:r>
              <a:rPr lang="en-US" sz="3200" dirty="0" err="1" smtClean="0">
                <a:latin typeface="Times New Roman" panose="02020603050405020304" pitchFamily="18" charset="0"/>
              </a:rPr>
              <a:t>dân</a:t>
            </a:r>
            <a:r>
              <a:rPr lang="en-US" sz="3200" dirty="0" smtClean="0">
                <a:latin typeface="Times New Roman" panose="02020603050405020304" pitchFamily="18" charset="0"/>
              </a:rPr>
              <a:t> </a:t>
            </a:r>
            <a:r>
              <a:rPr lang="en-US" sz="3200" dirty="0" err="1" smtClean="0">
                <a:latin typeface="Times New Roman" panose="02020603050405020304" pitchFamily="18" charset="0"/>
              </a:rPr>
              <a:t>một</a:t>
            </a:r>
            <a:r>
              <a:rPr lang="en-US" sz="3200" dirty="0" smtClean="0">
                <a:latin typeface="Times New Roman" panose="02020603050405020304" pitchFamily="18" charset="0"/>
              </a:rPr>
              <a:t> </a:t>
            </a:r>
            <a:r>
              <a:rPr lang="en-US" sz="3200" dirty="0" err="1" smtClean="0">
                <a:latin typeface="Times New Roman" panose="02020603050405020304" pitchFamily="18" charset="0"/>
              </a:rPr>
              <a:t>vùng</a:t>
            </a:r>
            <a:r>
              <a:rPr lang="en-US" sz="3200" dirty="0" smtClean="0">
                <a:latin typeface="Times New Roman" panose="02020603050405020304" pitchFamily="18" charset="0"/>
              </a:rPr>
              <a:t>.</a:t>
            </a:r>
            <a:endParaRPr lang="en-US" sz="3200" i="1" dirty="0">
              <a:latin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6682"/>
            <a:ext cx="12192000" cy="3031318"/>
          </a:xfrm>
          <a:prstGeom prst="rect">
            <a:avLst/>
          </a:prstGeom>
        </p:spPr>
      </p:pic>
    </p:spTree>
    <p:extLst>
      <p:ext uri="{BB962C8B-B14F-4D97-AF65-F5344CB8AC3E}">
        <p14:creationId xmlns:p14="http://schemas.microsoft.com/office/powerpoint/2010/main" val="37419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3144</Words>
  <Application>Microsoft Office PowerPoint</Application>
  <PresentationFormat>Widescreen</PresentationFormat>
  <Paragraphs>323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MS Song</vt:lpstr>
      <vt:lpstr>Tahoma</vt:lpstr>
      <vt:lpstr>Times New Roman</vt:lpstr>
      <vt:lpstr>Wingdings</vt:lpstr>
      <vt:lpstr>Office Theme</vt:lpstr>
      <vt:lpstr>KHÁI QUÁT VỀ THỂ LOẠI  TỰ SỰ DÂN GIAN</vt:lpstr>
      <vt:lpstr>I-Khái quát về tự sự:</vt:lpstr>
      <vt:lpstr>I-KHÁI QUÁT VỀ TỰ SỰ</vt:lpstr>
      <vt:lpstr>I-KHÁI QUÁT VỀ TỰ SỰ</vt:lpstr>
      <vt:lpstr>I-KHÁI QUÁT VỀ TỰ SỰ</vt:lpstr>
      <vt:lpstr>I-KHÁI QUÁT VỀ TỰ SỰ</vt:lpstr>
      <vt:lpstr>I-KHÁI QUÁT VỀ TỰ SỰ</vt:lpstr>
      <vt:lpstr>I-KHÁI QUÁT VỀ TỰ SỰ</vt:lpstr>
      <vt:lpstr>II. TỰ SỰ DÂN GIAN - TRUYỀN THUYẾT</vt:lpstr>
      <vt:lpstr>II. TỰ SỰ DÂN GIAN - TRUYỀN THUYẾT</vt:lpstr>
      <vt:lpstr>II. TỰ SỰ DÂN GIAN - TRUYỀN THUYẾT </vt:lpstr>
      <vt:lpstr>II. TỰ SỰ DÂN GIAN - TRUYỀN THUYẾT</vt:lpstr>
      <vt:lpstr>II. TỰ SỰ DÂN GIAN - TRUYỀN THUYẾT</vt:lpstr>
      <vt:lpstr>IIII. TỰ SỰ DÂN GIAN - TRUYỆN CỔ TÍCH</vt:lpstr>
      <vt:lpstr>III. TỰ SỰ DÂN GIAN - TRUYỆN CỔ TÍCH</vt:lpstr>
      <vt:lpstr>III. TỰ SỰ DÂN GIAN - TRUYỆN CỔ TÍCH</vt:lpstr>
      <vt:lpstr>III. TỰ SỰ DÂN GIAN - TRUYỆN CỔ TÍCH</vt:lpstr>
      <vt:lpstr>III. TỰ SỰ DÂN GIAN - TRUYỆN CỔ TÍCH</vt:lpstr>
      <vt:lpstr>III. TỰ SỰ DÂN GIAN - TRUYỆN CỔ TÍCH</vt:lpstr>
      <vt:lpstr>PowerPoint Presentation</vt:lpstr>
      <vt:lpstr>IV. TỰ SỰ DÂN GIAN - TRUYỆN NGỤ NGÔN</vt:lpstr>
      <vt:lpstr>IV. TỰ SỰ DÂN GIAN - TRUYỆN NGỤ NGÔN</vt:lpstr>
      <vt:lpstr>IV. TỰ SỰ DÂN GIAN - TRUYỆN NGỤ NGÔN</vt:lpstr>
      <vt:lpstr>V. TỰ SỰ DÂN GIAN - TRUYỆN CƯỜI</vt:lpstr>
      <vt:lpstr>PowerPoint Presentation</vt:lpstr>
      <vt:lpstr>V. TỰ SỰ DÂN GIAN-TRUYỆN CƯỜI</vt:lpstr>
      <vt:lpstr>V. TỰ SỰ DÂN GIAN-TRUYỆN CƯỜI</vt:lpstr>
      <vt:lpstr>V. TỰ SỰ DÂN GIAN-TRUYỆN CƯỜI</vt:lpstr>
      <vt:lpstr>PowerPoint Presentation</vt:lpstr>
      <vt:lpstr>PowerPoint Presentation</vt:lpstr>
      <vt:lpstr>LUYỆN TẬP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Khaùi quaùt vaên hoïc daân gian Vieät Nam</dc:title>
  <dc:creator>AutoBVT</dc:creator>
  <cp:lastModifiedBy>ADMIN</cp:lastModifiedBy>
  <cp:revision>78</cp:revision>
  <dcterms:created xsi:type="dcterms:W3CDTF">2020-09-14T13:34:14Z</dcterms:created>
  <dcterms:modified xsi:type="dcterms:W3CDTF">2021-09-18T04:14:55Z</dcterms:modified>
</cp:coreProperties>
</file>